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338" r:id="rId3"/>
    <p:sldId id="339" r:id="rId4"/>
    <p:sldId id="345" r:id="rId5"/>
    <p:sldId id="342" r:id="rId6"/>
    <p:sldId id="348" r:id="rId7"/>
    <p:sldId id="344" r:id="rId8"/>
    <p:sldId id="343" r:id="rId9"/>
    <p:sldId id="347" r:id="rId10"/>
    <p:sldId id="346" r:id="rId11"/>
    <p:sldId id="32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53" autoAdjust="0"/>
    <p:restoredTop sz="87372" autoAdjust="0"/>
  </p:normalViewPr>
  <p:slideViewPr>
    <p:cSldViewPr snapToGrid="0">
      <p:cViewPr varScale="1">
        <p:scale>
          <a:sx n="67" d="100"/>
          <a:sy n="67" d="100"/>
        </p:scale>
        <p:origin x="200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E5F8-E8F4-4F95-9964-74E98A4770A5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66CC7-808F-41FD-866E-38E186E36E9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253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202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8927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27-11-18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404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3020" y="896111"/>
            <a:ext cx="10058400" cy="1938529"/>
          </a:xfrm>
        </p:spPr>
        <p:txBody>
          <a:bodyPr/>
          <a:lstStyle/>
          <a:p>
            <a:pPr algn="l"/>
            <a:r>
              <a:rPr lang="nl-NL" sz="1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Rekenen</a:t>
            </a:r>
            <a:r>
              <a:rPr lang="nl-NL" sz="11500" b="1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366260"/>
            <a:ext cx="9689869" cy="1560407"/>
          </a:xfrm>
        </p:spPr>
        <p:txBody>
          <a:bodyPr>
            <a:noAutofit/>
          </a:bodyPr>
          <a:lstStyle/>
          <a:p>
            <a:pPr algn="r"/>
            <a:r>
              <a:rPr lang="nl-NL" sz="3200" dirty="0"/>
              <a:t>Mevr. Koçak</a:t>
            </a:r>
          </a:p>
          <a:p>
            <a:pPr algn="r"/>
            <a:r>
              <a:rPr lang="nl-NL" sz="3200" dirty="0"/>
              <a:t>27 november 2018</a:t>
            </a:r>
          </a:p>
        </p:txBody>
      </p:sp>
    </p:spTree>
    <p:extLst>
      <p:ext uri="{BB962C8B-B14F-4D97-AF65-F5344CB8AC3E}">
        <p14:creationId xmlns:p14="http://schemas.microsoft.com/office/powerpoint/2010/main" val="1056527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4A537B-3940-234D-8A0A-DF4F65815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Herhaling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5E4800-0F1D-524F-A57A-18DBA61A0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2913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93120A-0492-A449-9127-A0AB22D6E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Afsluiting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47B970-0E89-1744-9834-F22428668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211855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F6F20F-CEAB-7F4B-B2F0-524F3CD2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85011"/>
            <a:ext cx="9601200" cy="1786689"/>
          </a:xfrm>
        </p:spPr>
        <p:txBody>
          <a:bodyPr/>
          <a:lstStyle/>
          <a:p>
            <a:r>
              <a:rPr lang="nl-NL" dirty="0"/>
              <a:t>Lesplanning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1C0DA4-BFB1-D143-830C-A02356EA4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3474"/>
            <a:ext cx="10274968" cy="5534526"/>
          </a:xfrm>
        </p:spPr>
        <p:txBody>
          <a:bodyPr>
            <a:normAutofit/>
          </a:bodyPr>
          <a:lstStyle/>
          <a:p>
            <a:r>
              <a:rPr lang="nl-NL" sz="3200" dirty="0"/>
              <a:t>Proeftoets</a:t>
            </a:r>
          </a:p>
          <a:p>
            <a:r>
              <a:rPr lang="nl-NL" sz="3200" dirty="0"/>
              <a:t>Complement</a:t>
            </a:r>
          </a:p>
          <a:p>
            <a:r>
              <a:rPr lang="nl-NL" sz="3200" dirty="0"/>
              <a:t>Product</a:t>
            </a:r>
          </a:p>
          <a:p>
            <a:r>
              <a:rPr lang="nl-NL" sz="3200" dirty="0"/>
              <a:t>Opgaven</a:t>
            </a:r>
          </a:p>
          <a:p>
            <a:r>
              <a:rPr lang="nl-NL" sz="3200" dirty="0"/>
              <a:t>Afsluiting</a:t>
            </a:r>
          </a:p>
          <a:p>
            <a:pPr marL="0" indent="0"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80670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1FCB8-1931-2945-B4F2-0BCCA9D22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Verschil</a:t>
            </a:r>
          </a:p>
        </p:txBody>
      </p:sp>
      <p:pic>
        <p:nvPicPr>
          <p:cNvPr id="5" name="Tijdelijke aanduiding voor inhoud 3">
            <a:extLst>
              <a:ext uri="{FF2B5EF4-FFF2-40B4-BE49-F238E27FC236}">
                <a16:creationId xmlns:a16="http://schemas.microsoft.com/office/drawing/2014/main" id="{6FF590FA-1FA6-FF40-A3F1-D6A3AAAE655E}"/>
              </a:ext>
            </a:extLst>
          </p:cNvPr>
          <p:cNvPicPr>
            <a:picLocks/>
          </p:cNvPicPr>
          <p:nvPr/>
        </p:nvPicPr>
        <p:blipFill rotWithShape="1">
          <a:blip r:embed="rId2" cstate="print"/>
          <a:srcRect l="528" t="14151" r="61376" b="38905"/>
          <a:stretch/>
        </p:blipFill>
        <p:spPr bwMode="auto">
          <a:xfrm>
            <a:off x="1371600" y="2747160"/>
            <a:ext cx="5966460" cy="363077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" name="Rechthoek 2">
            <a:extLst>
              <a:ext uri="{FF2B5EF4-FFF2-40B4-BE49-F238E27FC236}">
                <a16:creationId xmlns:a16="http://schemas.microsoft.com/office/drawing/2014/main" id="{9672F380-E3E4-8846-9A7C-FB68000E5F4F}"/>
              </a:ext>
            </a:extLst>
          </p:cNvPr>
          <p:cNvSpPr/>
          <p:nvPr/>
        </p:nvSpPr>
        <p:spPr>
          <a:xfrm>
            <a:off x="1371600" y="159082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/>
              <a:t>Het verschil </a:t>
            </a:r>
            <a:r>
              <a:rPr lang="nl-NL" sz="2800" b="1" dirty="0"/>
              <a:t>A\B</a:t>
            </a:r>
            <a:r>
              <a:rPr lang="nl-NL" sz="2800" dirty="0"/>
              <a:t> bestaat uit de elementen die wel tot A, maar niet tot B behoren.</a:t>
            </a:r>
          </a:p>
        </p:txBody>
      </p:sp>
    </p:spTree>
    <p:extLst>
      <p:ext uri="{BB962C8B-B14F-4D97-AF65-F5344CB8AC3E}">
        <p14:creationId xmlns:p14="http://schemas.microsoft.com/office/powerpoint/2010/main" val="610621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940DE756-7B04-294A-B35A-F4DD2C0EB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828800"/>
            <a:ext cx="5207348" cy="3790950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AC2FBBF7-131F-874C-A949-6258731F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nl-NL" b="1" dirty="0"/>
              <a:t>Complement</a:t>
            </a:r>
          </a:p>
        </p:txBody>
      </p:sp>
    </p:spTree>
    <p:extLst>
      <p:ext uri="{BB962C8B-B14F-4D97-AF65-F5344CB8AC3E}">
        <p14:creationId xmlns:p14="http://schemas.microsoft.com/office/powerpoint/2010/main" val="64827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D35B82-5D50-C54B-A593-089ADB98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Complement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7AB0A5C9-0E54-CB4E-8FC0-AA2A472BCE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610139"/>
                <a:ext cx="9303026" cy="4870174"/>
              </a:xfrm>
            </p:spPr>
            <p:txBody>
              <a:bodyPr>
                <a:noAutofit/>
              </a:bodyPr>
              <a:lstStyle/>
              <a:p>
                <a:r>
                  <a:rPr lang="nl-NL" sz="3600" dirty="0"/>
                  <a:t>Het complement van A is de verzameling met alle elementen van U die niet tot A behoren. </a:t>
                </a:r>
                <a:br>
                  <a:rPr lang="nl-NL" sz="3600" dirty="0"/>
                </a:br>
                <a:endParaRPr lang="nl-NL" sz="3600" dirty="0"/>
              </a:p>
              <a:p>
                <a:r>
                  <a:rPr lang="nl-NL" sz="3600" b="1" dirty="0"/>
                  <a:t>A</a:t>
                </a:r>
                <a:r>
                  <a:rPr lang="nl-NL" sz="3600" b="1" baseline="30000" dirty="0"/>
                  <a:t>C</a:t>
                </a:r>
                <a:r>
                  <a:rPr lang="nl-NL" sz="3600" dirty="0"/>
                  <a:t>= { x 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600" dirty="0"/>
                  <a:t> U | X </a:t>
                </a:r>
                <a14:m>
                  <m:oMath xmlns:m="http://schemas.openxmlformats.org/officeDocument/2006/math">
                    <m:r>
                      <a:rPr lang="nl-NL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nl-NL" sz="3600" dirty="0"/>
                  <a:t> A }</a:t>
                </a:r>
                <a:br>
                  <a:rPr lang="nl-NL" sz="3600" dirty="0"/>
                </a:br>
                <a:endParaRPr lang="nl-NL" sz="3600" dirty="0"/>
              </a:p>
              <a:p>
                <a:r>
                  <a:rPr lang="nl-NL" sz="3600" b="1" dirty="0"/>
                  <a:t>VB:</a:t>
                </a:r>
                <a:r>
                  <a:rPr lang="nl-NL" sz="3600" dirty="0"/>
                  <a:t> U: {0,1,2,3,4,5,6} A: {0,1,5,6)}</a:t>
                </a:r>
              </a:p>
              <a:p>
                <a:r>
                  <a:rPr lang="nl-NL" sz="3600" b="1" dirty="0"/>
                  <a:t>A</a:t>
                </a:r>
                <a:r>
                  <a:rPr lang="nl-NL" sz="3600" b="1" baseline="30000" dirty="0"/>
                  <a:t>C</a:t>
                </a:r>
                <a:r>
                  <a:rPr lang="nl-NL" sz="3600" dirty="0"/>
                  <a:t>= {2,3,4}</a:t>
                </a:r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7AB0A5C9-0E54-CB4E-8FC0-AA2A472BCE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610139"/>
                <a:ext cx="9303026" cy="4870174"/>
              </a:xfrm>
              <a:blipFill>
                <a:blip r:embed="rId2"/>
                <a:stretch>
                  <a:fillRect l="-1910" t="-2604" r="-245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9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478C45-72A7-A84B-98E0-E82E7CEF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Opgaven 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7A79BA-571F-BC4B-85C0-187F7455F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5000"/>
            <a:ext cx="9601200" cy="3962400"/>
          </a:xfrm>
        </p:spPr>
        <p:txBody>
          <a:bodyPr>
            <a:normAutofit/>
          </a:bodyPr>
          <a:lstStyle/>
          <a:p>
            <a:r>
              <a:rPr lang="nl-NL" sz="2800" dirty="0"/>
              <a:t>A: {1,2,3,4,5}, B: {4,5,6,7}.</a:t>
            </a:r>
          </a:p>
          <a:p>
            <a:r>
              <a:rPr lang="nl-NL" sz="2800" dirty="0"/>
              <a:t>Wat is A</a:t>
            </a:r>
            <a:r>
              <a:rPr lang="nl-NL" sz="2800" baseline="30000" dirty="0"/>
              <a:t>C</a:t>
            </a:r>
            <a:r>
              <a:rPr lang="nl-NL" sz="2800" dirty="0"/>
              <a:t> ?</a:t>
            </a:r>
          </a:p>
          <a:p>
            <a:r>
              <a:rPr lang="nl-NL" sz="2800" dirty="0"/>
              <a:t>Wat is B</a:t>
            </a:r>
            <a:r>
              <a:rPr lang="nl-NL" sz="2800" baseline="30000" dirty="0"/>
              <a:t>C </a:t>
            </a:r>
            <a:r>
              <a:rPr lang="nl-NL" sz="2800" dirty="0"/>
              <a:t>?</a:t>
            </a:r>
          </a:p>
          <a:p>
            <a:endParaRPr lang="nl-NL" sz="2800" dirty="0"/>
          </a:p>
          <a:p>
            <a:r>
              <a:rPr lang="nl-NL" sz="2800" dirty="0"/>
              <a:t>C: {2,4,6,8,10}, D: {3,4,5,6,7}</a:t>
            </a:r>
          </a:p>
          <a:p>
            <a:r>
              <a:rPr lang="nl-NL" sz="2800" dirty="0"/>
              <a:t>Wat is C</a:t>
            </a:r>
            <a:r>
              <a:rPr lang="nl-NL" sz="2800" baseline="30000" dirty="0"/>
              <a:t>C</a:t>
            </a:r>
            <a:r>
              <a:rPr lang="nl-NL" sz="2800" dirty="0"/>
              <a:t> ?</a:t>
            </a:r>
          </a:p>
          <a:p>
            <a:r>
              <a:rPr lang="nl-NL" sz="2800" dirty="0"/>
              <a:t>Wat is D</a:t>
            </a:r>
            <a:r>
              <a:rPr lang="nl-NL" sz="2800" baseline="30000" dirty="0"/>
              <a:t>C </a:t>
            </a:r>
            <a:r>
              <a:rPr lang="nl-NL" sz="2800" dirty="0"/>
              <a:t>?</a:t>
            </a:r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5092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D35B82-5D50-C54B-A593-089ADB98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Product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7AB0A5C9-0E54-CB4E-8FC0-AA2A472BCE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610139"/>
                <a:ext cx="9303026" cy="4870174"/>
              </a:xfrm>
            </p:spPr>
            <p:txBody>
              <a:bodyPr>
                <a:noAutofit/>
              </a:bodyPr>
              <a:lstStyle/>
              <a:p>
                <a:r>
                  <a:rPr lang="nl-NL" sz="3600" dirty="0"/>
                  <a:t>Het product </a:t>
                </a:r>
                <a:r>
                  <a:rPr lang="nl-NL" sz="3600" b="1" dirty="0"/>
                  <a:t>A X B </a:t>
                </a:r>
                <a:r>
                  <a:rPr lang="nl-NL" sz="3600" dirty="0"/>
                  <a:t>is de verzameling van getallenparen met:</a:t>
                </a:r>
                <a:br>
                  <a:rPr lang="nl-NL" sz="3600" dirty="0"/>
                </a:br>
                <a:endParaRPr lang="nl-NL" sz="3600" dirty="0"/>
              </a:p>
              <a:p>
                <a:r>
                  <a:rPr lang="nl-NL" sz="3600" b="1" dirty="0"/>
                  <a:t>A X B </a:t>
                </a:r>
                <a:r>
                  <a:rPr lang="nl-NL" sz="3600" dirty="0"/>
                  <a:t>= { ( x, y ) | x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600" dirty="0"/>
                  <a:t>A </a:t>
                </a:r>
                <a14:m>
                  <m:oMath xmlns:m="http://schemas.openxmlformats.org/officeDocument/2006/math">
                    <m:r>
                      <a:rPr lang="nl-NL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nl-NL" sz="3600" dirty="0"/>
                  <a:t> y</a:t>
                </a:r>
                <a14:m>
                  <m:oMath xmlns:m="http://schemas.openxmlformats.org/officeDocument/2006/math">
                    <m:r>
                      <a:rPr lang="nl-NL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600" dirty="0"/>
                  <a:t>B }</a:t>
                </a:r>
                <a:br>
                  <a:rPr lang="nl-NL" sz="3600" dirty="0"/>
                </a:br>
                <a:endParaRPr lang="nl-NL" sz="3600" dirty="0"/>
              </a:p>
              <a:p>
                <a:r>
                  <a:rPr lang="nl-NL" sz="3600" b="1" dirty="0"/>
                  <a:t>VB:</a:t>
                </a:r>
                <a:r>
                  <a:rPr lang="nl-NL" sz="3600" dirty="0"/>
                  <a:t> {1,3,6} X {12,13} =</a:t>
                </a:r>
                <a:br>
                  <a:rPr lang="nl-NL" sz="3600" dirty="0"/>
                </a:br>
                <a:br>
                  <a:rPr lang="nl-NL" sz="3600" dirty="0"/>
                </a:br>
                <a:r>
                  <a:rPr lang="nl-NL" sz="3600" dirty="0"/>
                  <a:t>{ (1,12), (1,13), (3,12), (3,13), (6,12), (6,13) }</a:t>
                </a:r>
                <a:endParaRPr lang="nl-NL" sz="3600" b="1" dirty="0"/>
              </a:p>
              <a:p>
                <a:endParaRPr lang="nl-NL" sz="3600" dirty="0"/>
              </a:p>
            </p:txBody>
          </p:sp>
        </mc:Choice>
        <mc:Fallback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7AB0A5C9-0E54-CB4E-8FC0-AA2A472BCE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610139"/>
                <a:ext cx="9303026" cy="4870174"/>
              </a:xfrm>
              <a:blipFill>
                <a:blip r:embed="rId2"/>
                <a:stretch>
                  <a:fillRect l="-1910" t="-2604" r="-95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776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E87994-20CC-3644-B44D-275E35961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5400" b="1" dirty="0"/>
              <a:t>Voorbeeldopgave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2AC969-5C30-7548-A565-B53DF5306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4800" dirty="0"/>
              <a:t>A: {1,2} en B: {3,5,7}</a:t>
            </a:r>
          </a:p>
          <a:p>
            <a:pPr marL="0" indent="0">
              <a:buNone/>
            </a:pPr>
            <a:endParaRPr lang="nl-NL" sz="4800" dirty="0"/>
          </a:p>
          <a:p>
            <a:pPr marL="0" indent="0">
              <a:buNone/>
            </a:pPr>
            <a:r>
              <a:rPr lang="nl-NL" sz="4800" dirty="0"/>
              <a:t>Wat is A X B ?</a:t>
            </a:r>
          </a:p>
        </p:txBody>
      </p:sp>
    </p:spTree>
    <p:extLst>
      <p:ext uri="{BB962C8B-B14F-4D97-AF65-F5344CB8AC3E}">
        <p14:creationId xmlns:p14="http://schemas.microsoft.com/office/powerpoint/2010/main" val="1415745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E1A985-A8FF-1446-B9E4-F3C0B46B9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Opgaven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9C3F8E-8800-A048-8D2A-2C74FB45D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l-NL" sz="3200" dirty="0"/>
              <a:t>E: {2,4,6,8}, F: {1,5,9}. Wat is het product E x F ?</a:t>
            </a:r>
            <a:br>
              <a:rPr lang="nl-NL" sz="3200" dirty="0"/>
            </a:br>
            <a:endParaRPr lang="nl-NL" sz="3200" dirty="0"/>
          </a:p>
          <a:p>
            <a:r>
              <a:rPr lang="nl-NL" sz="3200" dirty="0"/>
              <a:t>A: {1,5,8} en B: {1,3,6}. Wat is het product A x B ?</a:t>
            </a:r>
          </a:p>
          <a:p>
            <a:endParaRPr lang="nl-NL" sz="3200" dirty="0"/>
          </a:p>
          <a:p>
            <a:r>
              <a:rPr lang="nl-NL" sz="3200" dirty="0"/>
              <a:t>C: {0} en D: {1,2,3}. Wat is het product C X D ?</a:t>
            </a:r>
          </a:p>
        </p:txBody>
      </p:sp>
    </p:spTree>
    <p:extLst>
      <p:ext uri="{BB962C8B-B14F-4D97-AF65-F5344CB8AC3E}">
        <p14:creationId xmlns:p14="http://schemas.microsoft.com/office/powerpoint/2010/main" val="3520782881"/>
      </p:ext>
    </p:extLst>
  </p:cSld>
  <p:clrMapOvr>
    <a:masterClrMapping/>
  </p:clrMapOvr>
</p:sld>
</file>

<file path=ppt/theme/theme1.xml><?xml version="1.0" encoding="utf-8"?>
<a:theme xmlns:a="http://schemas.openxmlformats.org/drawingml/2006/main" name="Bijsnijden">
  <a:themeElements>
    <a:clrScheme name="Bijsnij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snijden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Bijsnij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3456</TotalTime>
  <Words>146</Words>
  <Application>Microsoft Macintosh PowerPoint</Application>
  <PresentationFormat>Breedbeeld</PresentationFormat>
  <Paragraphs>42</Paragraphs>
  <Slides>11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Calibri</vt:lpstr>
      <vt:lpstr>Cambria Math</vt:lpstr>
      <vt:lpstr>Franklin Gothic Book</vt:lpstr>
      <vt:lpstr>Bijsnijden</vt:lpstr>
      <vt:lpstr>Rekenen </vt:lpstr>
      <vt:lpstr>Lesplanning</vt:lpstr>
      <vt:lpstr>Verschil</vt:lpstr>
      <vt:lpstr>Complement</vt:lpstr>
      <vt:lpstr>Complement</vt:lpstr>
      <vt:lpstr>Opgaven maken</vt:lpstr>
      <vt:lpstr>Product</vt:lpstr>
      <vt:lpstr>Voorbeeldopgave</vt:lpstr>
      <vt:lpstr>Opgaven</vt:lpstr>
      <vt:lpstr>Herhaling</vt:lpstr>
      <vt:lpstr>Afsluiting</vt:lpstr>
    </vt:vector>
  </TitlesOfParts>
  <Company>Hogeschool Rotterdam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</dc:title>
  <dc:creator>Koçak, R. (0880097)</dc:creator>
  <cp:lastModifiedBy>Rabia Koçak (0880097)</cp:lastModifiedBy>
  <cp:revision>158</cp:revision>
  <dcterms:created xsi:type="dcterms:W3CDTF">2017-09-05T12:34:40Z</dcterms:created>
  <dcterms:modified xsi:type="dcterms:W3CDTF">2018-11-27T10:42:56Z</dcterms:modified>
</cp:coreProperties>
</file>