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38" r:id="rId3"/>
    <p:sldId id="339" r:id="rId4"/>
    <p:sldId id="345" r:id="rId5"/>
    <p:sldId id="342" r:id="rId6"/>
    <p:sldId id="348" r:id="rId7"/>
    <p:sldId id="344" r:id="rId8"/>
    <p:sldId id="343" r:id="rId9"/>
    <p:sldId id="347" r:id="rId10"/>
    <p:sldId id="346" r:id="rId11"/>
    <p:sldId id="32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3" autoAdjust="0"/>
    <p:restoredTop sz="87372" autoAdjust="0"/>
  </p:normalViewPr>
  <p:slideViewPr>
    <p:cSldViewPr snapToGrid="0">
      <p:cViewPr varScale="1">
        <p:scale>
          <a:sx n="67" d="100"/>
          <a:sy n="67" d="100"/>
        </p:scale>
        <p:origin x="20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92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27-11-18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27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A537B-3940-234D-8A0A-DF4F6581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5E4800-0F1D-524F-A57A-18DBA61A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91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6F20F-CEAB-7F4B-B2F0-524F3CD2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5011"/>
            <a:ext cx="9601200" cy="1786689"/>
          </a:xfrm>
        </p:spPr>
        <p:txBody>
          <a:bodyPr/>
          <a:lstStyle/>
          <a:p>
            <a:r>
              <a:rPr lang="nl-NL" dirty="0"/>
              <a:t>Lesplanning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C0DA4-BFB1-D143-830C-A02356EA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3474"/>
            <a:ext cx="10274968" cy="5534526"/>
          </a:xfrm>
        </p:spPr>
        <p:txBody>
          <a:bodyPr>
            <a:normAutofit/>
          </a:bodyPr>
          <a:lstStyle/>
          <a:p>
            <a:r>
              <a:rPr lang="nl-NL" sz="3200" dirty="0"/>
              <a:t>Proeftoets</a:t>
            </a:r>
          </a:p>
          <a:p>
            <a:r>
              <a:rPr lang="nl-NL" sz="3200" dirty="0"/>
              <a:t>Complement</a:t>
            </a:r>
          </a:p>
          <a:p>
            <a:r>
              <a:rPr lang="nl-NL" sz="3200" dirty="0"/>
              <a:t>Product</a:t>
            </a:r>
          </a:p>
          <a:p>
            <a:r>
              <a:rPr lang="nl-NL" sz="3200" dirty="0"/>
              <a:t>Opgaven</a:t>
            </a:r>
          </a:p>
          <a:p>
            <a:r>
              <a:rPr lang="nl-NL" sz="3200" dirty="0"/>
              <a:t>Afsluiting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0670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1FCB8-1931-2945-B4F2-0BCCA9D2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Verschil</a:t>
            </a:r>
          </a:p>
        </p:txBody>
      </p:sp>
      <p:pic>
        <p:nvPicPr>
          <p:cNvPr id="5" name="Tijdelijke aanduiding voor inhoud 3">
            <a:extLst>
              <a:ext uri="{FF2B5EF4-FFF2-40B4-BE49-F238E27FC236}">
                <a16:creationId xmlns:a16="http://schemas.microsoft.com/office/drawing/2014/main" id="{6FF590FA-1FA6-FF40-A3F1-D6A3AAAE655E}"/>
              </a:ext>
            </a:extLst>
          </p:cNvPr>
          <p:cNvPicPr>
            <a:picLocks/>
          </p:cNvPicPr>
          <p:nvPr/>
        </p:nvPicPr>
        <p:blipFill rotWithShape="1">
          <a:blip r:embed="rId2" cstate="print"/>
          <a:srcRect l="528" t="14151" r="61376" b="38905"/>
          <a:stretch/>
        </p:blipFill>
        <p:spPr bwMode="auto">
          <a:xfrm>
            <a:off x="1371600" y="2747160"/>
            <a:ext cx="5966460" cy="363077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9672F380-E3E4-8846-9A7C-FB68000E5F4F}"/>
              </a:ext>
            </a:extLst>
          </p:cNvPr>
          <p:cNvSpPr/>
          <p:nvPr/>
        </p:nvSpPr>
        <p:spPr>
          <a:xfrm>
            <a:off x="1371600" y="159082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Het verschil </a:t>
            </a:r>
            <a:r>
              <a:rPr lang="nl-NL" sz="2800" b="1" dirty="0"/>
              <a:t>A\B</a:t>
            </a:r>
            <a:r>
              <a:rPr lang="nl-NL" sz="2800" dirty="0"/>
              <a:t> bestaat uit de elementen die wel tot A, maar niet tot B behoren.</a:t>
            </a:r>
          </a:p>
        </p:txBody>
      </p:sp>
    </p:spTree>
    <p:extLst>
      <p:ext uri="{BB962C8B-B14F-4D97-AF65-F5344CB8AC3E}">
        <p14:creationId xmlns:p14="http://schemas.microsoft.com/office/powerpoint/2010/main" val="61062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40DE756-7B04-294A-B35A-F4DD2C0EB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5207348" cy="379095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2FBBF7-131F-874C-A949-6258731F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nl-NL" b="1" dirty="0"/>
              <a:t>Complement</a:t>
            </a:r>
          </a:p>
        </p:txBody>
      </p:sp>
    </p:spTree>
    <p:extLst>
      <p:ext uri="{BB962C8B-B14F-4D97-AF65-F5344CB8AC3E}">
        <p14:creationId xmlns:p14="http://schemas.microsoft.com/office/powerpoint/2010/main" val="6482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35B82-5D50-C54B-A593-089ADB98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AB0A5C9-0E54-CB4E-8FC0-AA2A472BC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10139"/>
                <a:ext cx="9303026" cy="4870174"/>
              </a:xfrm>
            </p:spPr>
            <p:txBody>
              <a:bodyPr>
                <a:noAutofit/>
              </a:bodyPr>
              <a:lstStyle/>
              <a:p>
                <a:r>
                  <a:rPr lang="nl-NL" sz="3600" dirty="0"/>
                  <a:t>Het complement van A is de verzameling met alle elementen van U die niet tot A behoren. </a:t>
                </a:r>
                <a:br>
                  <a:rPr lang="nl-NL" sz="3600" dirty="0"/>
                </a:br>
                <a:endParaRPr lang="nl-NL" sz="3600" dirty="0"/>
              </a:p>
              <a:p>
                <a:r>
                  <a:rPr lang="nl-NL" sz="3600" b="1" dirty="0"/>
                  <a:t>A</a:t>
                </a:r>
                <a:r>
                  <a:rPr lang="nl-NL" sz="3600" b="1" baseline="30000" dirty="0"/>
                  <a:t>C</a:t>
                </a:r>
                <a:r>
                  <a:rPr lang="nl-NL" sz="3600" dirty="0"/>
                  <a:t>= { x 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600" dirty="0"/>
                  <a:t> U | X </a:t>
                </a:r>
                <a14:m>
                  <m:oMath xmlns:m="http://schemas.openxmlformats.org/officeDocument/2006/math">
                    <m:r>
                      <a:rPr lang="nl-NL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nl-NL" sz="3600" dirty="0"/>
                  <a:t> A }</a:t>
                </a:r>
                <a:br>
                  <a:rPr lang="nl-NL" sz="3600" dirty="0"/>
                </a:br>
                <a:endParaRPr lang="nl-NL" sz="3600" dirty="0"/>
              </a:p>
              <a:p>
                <a:r>
                  <a:rPr lang="nl-NL" sz="3600" b="1" dirty="0"/>
                  <a:t>VB:</a:t>
                </a:r>
                <a:r>
                  <a:rPr lang="nl-NL" sz="3600" dirty="0"/>
                  <a:t> U: {0,1,2,3,4,5,6} A: {0,1,5,6)}</a:t>
                </a:r>
              </a:p>
              <a:p>
                <a:r>
                  <a:rPr lang="nl-NL" sz="3600" b="1" dirty="0"/>
                  <a:t>A</a:t>
                </a:r>
                <a:r>
                  <a:rPr lang="nl-NL" sz="3600" b="1" baseline="30000" dirty="0"/>
                  <a:t>C</a:t>
                </a:r>
                <a:r>
                  <a:rPr lang="nl-NL" sz="3600" dirty="0"/>
                  <a:t>= {2,3,4}</a:t>
                </a:r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AB0A5C9-0E54-CB4E-8FC0-AA2A472BC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10139"/>
                <a:ext cx="9303026" cy="4870174"/>
              </a:xfrm>
              <a:blipFill>
                <a:blip r:embed="rId2"/>
                <a:stretch>
                  <a:fillRect l="-1910" t="-2604" r="-24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78C45-72A7-A84B-98E0-E82E7CEF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7A79BA-571F-BC4B-85C0-187F7455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5000"/>
            <a:ext cx="9601200" cy="3962400"/>
          </a:xfrm>
        </p:spPr>
        <p:txBody>
          <a:bodyPr>
            <a:normAutofit/>
          </a:bodyPr>
          <a:lstStyle/>
          <a:p>
            <a:r>
              <a:rPr lang="nl-NL" sz="2800" dirty="0"/>
              <a:t>A: {1,2,3,4,5}, B: {4,5,6,7}.</a:t>
            </a:r>
          </a:p>
          <a:p>
            <a:r>
              <a:rPr lang="nl-NL" sz="2800" dirty="0"/>
              <a:t>Wat is A</a:t>
            </a:r>
            <a:r>
              <a:rPr lang="nl-NL" sz="2800" baseline="30000" dirty="0"/>
              <a:t>C</a:t>
            </a:r>
            <a:r>
              <a:rPr lang="nl-NL" sz="2800" dirty="0"/>
              <a:t> ?</a:t>
            </a:r>
          </a:p>
          <a:p>
            <a:r>
              <a:rPr lang="nl-NL" sz="2800" dirty="0"/>
              <a:t>Wat is B</a:t>
            </a:r>
            <a:r>
              <a:rPr lang="nl-NL" sz="2800" baseline="30000" dirty="0"/>
              <a:t>C </a:t>
            </a:r>
            <a:r>
              <a:rPr lang="nl-NL" sz="2800" dirty="0"/>
              <a:t>?</a:t>
            </a:r>
          </a:p>
          <a:p>
            <a:endParaRPr lang="nl-NL" sz="2800" dirty="0"/>
          </a:p>
          <a:p>
            <a:r>
              <a:rPr lang="nl-NL" sz="2800" dirty="0"/>
              <a:t>C: {2,4,6,8,10}, D: {3,4,5,6,7}</a:t>
            </a:r>
          </a:p>
          <a:p>
            <a:r>
              <a:rPr lang="nl-NL" sz="2800" dirty="0"/>
              <a:t>Wat is C</a:t>
            </a:r>
            <a:r>
              <a:rPr lang="nl-NL" sz="2800" baseline="30000" dirty="0"/>
              <a:t>C</a:t>
            </a:r>
            <a:r>
              <a:rPr lang="nl-NL" sz="2800" dirty="0"/>
              <a:t> ?</a:t>
            </a:r>
          </a:p>
          <a:p>
            <a:r>
              <a:rPr lang="nl-NL" sz="2800" dirty="0"/>
              <a:t>Wat is D</a:t>
            </a:r>
            <a:r>
              <a:rPr lang="nl-NL" sz="2800" baseline="30000" dirty="0"/>
              <a:t>C </a:t>
            </a:r>
            <a:r>
              <a:rPr lang="nl-NL" sz="2800" dirty="0"/>
              <a:t>?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09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35B82-5D50-C54B-A593-089ADB98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Product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AB0A5C9-0E54-CB4E-8FC0-AA2A472BCE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10139"/>
                <a:ext cx="9303026" cy="4870174"/>
              </a:xfrm>
            </p:spPr>
            <p:txBody>
              <a:bodyPr>
                <a:noAutofit/>
              </a:bodyPr>
              <a:lstStyle/>
              <a:p>
                <a:r>
                  <a:rPr lang="nl-NL" sz="3600" dirty="0"/>
                  <a:t>Het product </a:t>
                </a:r>
                <a:r>
                  <a:rPr lang="nl-NL" sz="3600" b="1" dirty="0"/>
                  <a:t>A X B </a:t>
                </a:r>
                <a:r>
                  <a:rPr lang="nl-NL" sz="3600" dirty="0"/>
                  <a:t>is de verzameling van getallenparen met:</a:t>
                </a:r>
                <a:br>
                  <a:rPr lang="nl-NL" sz="3600" dirty="0"/>
                </a:br>
                <a:endParaRPr lang="nl-NL" sz="3600" dirty="0"/>
              </a:p>
              <a:p>
                <a:r>
                  <a:rPr lang="nl-NL" sz="3600" b="1" dirty="0"/>
                  <a:t>A X B </a:t>
                </a:r>
                <a:r>
                  <a:rPr lang="nl-NL" sz="3600" dirty="0"/>
                  <a:t>= { ( x, y ) | x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600" dirty="0"/>
                  <a:t>A 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nl-NL" sz="3600" dirty="0"/>
                  <a:t> y</a:t>
                </a:r>
                <a14:m>
                  <m:oMath xmlns:m="http://schemas.openxmlformats.org/officeDocument/2006/math">
                    <m:r>
                      <a:rPr lang="nl-NL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600" dirty="0"/>
                  <a:t>B }</a:t>
                </a:r>
                <a:br>
                  <a:rPr lang="nl-NL" sz="3600" dirty="0"/>
                </a:br>
                <a:endParaRPr lang="nl-NL" sz="3600" dirty="0"/>
              </a:p>
              <a:p>
                <a:r>
                  <a:rPr lang="nl-NL" sz="3600" b="1" dirty="0"/>
                  <a:t>VB:</a:t>
                </a:r>
                <a:r>
                  <a:rPr lang="nl-NL" sz="3600" dirty="0"/>
                  <a:t> {1,3,6} X {12,13} =</a:t>
                </a:r>
                <a:br>
                  <a:rPr lang="nl-NL" sz="3600" dirty="0"/>
                </a:br>
                <a:br>
                  <a:rPr lang="nl-NL" sz="3600" dirty="0"/>
                </a:br>
                <a:r>
                  <a:rPr lang="nl-NL" sz="3600" dirty="0"/>
                  <a:t>{ (1,12), (1,13), (3,12), (3,13), (6,12), (6,13) }</a:t>
                </a:r>
                <a:endParaRPr lang="nl-NL" sz="3600" b="1" dirty="0"/>
              </a:p>
              <a:p>
                <a:endParaRPr lang="nl-NL" sz="3600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AB0A5C9-0E54-CB4E-8FC0-AA2A472BC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10139"/>
                <a:ext cx="9303026" cy="4870174"/>
              </a:xfrm>
              <a:blipFill>
                <a:blip r:embed="rId2"/>
                <a:stretch>
                  <a:fillRect l="-1910" t="-2604" r="-95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6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87994-20CC-3644-B44D-275E3596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Voorbeeldopgave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2AC969-5C30-7548-A565-B53DF530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dirty="0"/>
              <a:t>A: {1,2} en B: {3,5,7}</a:t>
            </a:r>
          </a:p>
          <a:p>
            <a:pPr marL="0" indent="0">
              <a:buNone/>
            </a:pPr>
            <a:endParaRPr lang="nl-NL" sz="4800" dirty="0"/>
          </a:p>
          <a:p>
            <a:pPr marL="0" indent="0">
              <a:buNone/>
            </a:pPr>
            <a:r>
              <a:rPr lang="nl-NL" sz="4800" dirty="0"/>
              <a:t>Wat is A X B ?</a:t>
            </a:r>
          </a:p>
        </p:txBody>
      </p:sp>
    </p:spTree>
    <p:extLst>
      <p:ext uri="{BB962C8B-B14F-4D97-AF65-F5344CB8AC3E}">
        <p14:creationId xmlns:p14="http://schemas.microsoft.com/office/powerpoint/2010/main" val="141574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1A985-A8FF-1446-B9E4-F3C0B46B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9C3F8E-8800-A048-8D2A-2C74FB45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3200" dirty="0"/>
              <a:t>E: {2,4,6,8}, F: {1,5,9}. Wat is het product E x F ?</a:t>
            </a:r>
            <a:br>
              <a:rPr lang="nl-NL" sz="3200" dirty="0"/>
            </a:br>
            <a:endParaRPr lang="nl-NL" sz="3200" dirty="0"/>
          </a:p>
          <a:p>
            <a:r>
              <a:rPr lang="nl-NL" sz="3200" dirty="0"/>
              <a:t>A: {1,5,8} en B: {1,3,6}. Wat is het product A x B ?</a:t>
            </a:r>
          </a:p>
          <a:p>
            <a:endParaRPr lang="nl-NL" sz="3200" dirty="0"/>
          </a:p>
          <a:p>
            <a:r>
              <a:rPr lang="nl-NL" sz="3200" dirty="0"/>
              <a:t>C: {0} en D: {1,2,3}. Wat is het product C X D ?</a:t>
            </a:r>
          </a:p>
        </p:txBody>
      </p:sp>
    </p:spTree>
    <p:extLst>
      <p:ext uri="{BB962C8B-B14F-4D97-AF65-F5344CB8AC3E}">
        <p14:creationId xmlns:p14="http://schemas.microsoft.com/office/powerpoint/2010/main" val="3520782881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3456</TotalTime>
  <Words>146</Words>
  <Application>Microsoft Macintosh PowerPoint</Application>
  <PresentationFormat>Breedbeeld</PresentationFormat>
  <Paragraphs>42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Calibri</vt:lpstr>
      <vt:lpstr>Cambria Math</vt:lpstr>
      <vt:lpstr>Franklin Gothic Book</vt:lpstr>
      <vt:lpstr>Bijsnijden</vt:lpstr>
      <vt:lpstr>Rekenen </vt:lpstr>
      <vt:lpstr>Lesplanning</vt:lpstr>
      <vt:lpstr>Verschil</vt:lpstr>
      <vt:lpstr>Complement</vt:lpstr>
      <vt:lpstr>Complement</vt:lpstr>
      <vt:lpstr>Opgaven maken</vt:lpstr>
      <vt:lpstr>Product</vt:lpstr>
      <vt:lpstr>Voorbeeldopgave</vt:lpstr>
      <vt:lpstr>Opgaven</vt:lpstr>
      <vt:lpstr>Herhaling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158</cp:revision>
  <dcterms:created xsi:type="dcterms:W3CDTF">2017-09-05T12:34:40Z</dcterms:created>
  <dcterms:modified xsi:type="dcterms:W3CDTF">2018-11-27T10:42:56Z</dcterms:modified>
</cp:coreProperties>
</file>