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338" r:id="rId3"/>
    <p:sldId id="305" r:id="rId4"/>
    <p:sldId id="312" r:id="rId5"/>
    <p:sldId id="329" r:id="rId6"/>
    <p:sldId id="330" r:id="rId7"/>
    <p:sldId id="332" r:id="rId8"/>
    <p:sldId id="337" r:id="rId9"/>
    <p:sldId id="340" r:id="rId10"/>
    <p:sldId id="336" r:id="rId11"/>
    <p:sldId id="32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9" autoAdjust="0"/>
    <p:restoredTop sz="87457" autoAdjust="0"/>
  </p:normalViewPr>
  <p:slideViewPr>
    <p:cSldViewPr snapToGrid="0">
      <p:cViewPr varScale="1">
        <p:scale>
          <a:sx n="56" d="100"/>
          <a:sy n="56" d="100"/>
        </p:scale>
        <p:origin x="216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8927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LIuHU5Sj5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zamelingenleer.jouwweb.n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13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4DBBA-66D5-0A40-886E-5D327111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Filmpje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7539E8-5AB9-224D-B8A2-2F293C73B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0260"/>
            <a:ext cx="10820400" cy="4251960"/>
          </a:xfrm>
        </p:spPr>
        <p:txBody>
          <a:bodyPr/>
          <a:lstStyle/>
          <a:p>
            <a:r>
              <a:rPr lang="nl-NL" sz="3600" dirty="0">
                <a:hlinkClick r:id="rId2"/>
              </a:rPr>
              <a:t>https://www.youtube.com/watch?v=mLIuHU5Sj5w</a:t>
            </a:r>
            <a:endParaRPr lang="nl-NL" sz="36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474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Wat hebben we vandaag geleerd?</a:t>
            </a:r>
          </a:p>
          <a:p>
            <a:r>
              <a:rPr lang="nl-NL" sz="4000" dirty="0">
                <a:hlinkClick r:id="rId2"/>
              </a:rPr>
              <a:t>www.verzamelingenleer.jouwweb.nl</a:t>
            </a:r>
            <a:endParaRPr lang="nl-NL" sz="4000" dirty="0"/>
          </a:p>
          <a:p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6F20F-CEAB-7F4B-B2F0-524F3CD2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5011"/>
            <a:ext cx="9601200" cy="1786689"/>
          </a:xfrm>
        </p:spPr>
        <p:txBody>
          <a:bodyPr/>
          <a:lstStyle/>
          <a:p>
            <a:r>
              <a:rPr lang="nl-NL" dirty="0"/>
              <a:t>Lesplanning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C0DA4-BFB1-D143-830C-A02356EA4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7542"/>
            <a:ext cx="10274968" cy="5290457"/>
          </a:xfrm>
        </p:spPr>
        <p:txBody>
          <a:bodyPr>
            <a:normAutofit/>
          </a:bodyPr>
          <a:lstStyle/>
          <a:p>
            <a:r>
              <a:rPr lang="nl-NL" sz="3200" dirty="0"/>
              <a:t>Terugblik vorige les</a:t>
            </a:r>
          </a:p>
          <a:p>
            <a:r>
              <a:rPr lang="nl-NL" sz="3200" dirty="0"/>
              <a:t>Nieuwe theorie:</a:t>
            </a:r>
            <a:br>
              <a:rPr lang="nl-NL" sz="3200" dirty="0"/>
            </a:br>
            <a:r>
              <a:rPr lang="nl-NL" sz="3200" dirty="0"/>
              <a:t>-Lege verzameling</a:t>
            </a:r>
            <a:br>
              <a:rPr lang="nl-NL" sz="3200" dirty="0"/>
            </a:br>
            <a:r>
              <a:rPr lang="nl-NL" sz="3200" dirty="0"/>
              <a:t>-Doorsnede </a:t>
            </a:r>
            <a:br>
              <a:rPr lang="nl-NL" sz="3200" dirty="0"/>
            </a:br>
            <a:r>
              <a:rPr lang="nl-NL" sz="3200" dirty="0"/>
              <a:t>-Disjunct</a:t>
            </a:r>
          </a:p>
          <a:p>
            <a:r>
              <a:rPr lang="nl-NL" sz="3200" dirty="0"/>
              <a:t>Opgaven maken</a:t>
            </a:r>
          </a:p>
          <a:p>
            <a:r>
              <a:rPr lang="nl-NL" sz="3200" dirty="0"/>
              <a:t>Opgaven bespreken</a:t>
            </a:r>
          </a:p>
          <a:p>
            <a:r>
              <a:rPr lang="nl-NL" sz="3200" dirty="0"/>
              <a:t>Afsluiting</a:t>
            </a:r>
            <a:br>
              <a:rPr lang="nl-NL" sz="3200" dirty="0"/>
            </a:br>
            <a:endParaRPr lang="nl-NL" sz="3200" dirty="0"/>
          </a:p>
          <a:p>
            <a:endParaRPr lang="nl-NL" sz="3200" dirty="0"/>
          </a:p>
          <a:p>
            <a:pPr marL="0" indent="0">
              <a:buNone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80670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Terugblik vorige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71600" y="1909483"/>
            <a:ext cx="9601200" cy="3581400"/>
          </a:xfrm>
        </p:spPr>
        <p:txBody>
          <a:bodyPr>
            <a:normAutofit/>
          </a:bodyPr>
          <a:lstStyle/>
          <a:p>
            <a:r>
              <a:rPr lang="nl-NL" sz="3200" dirty="0"/>
              <a:t>Universum</a:t>
            </a:r>
          </a:p>
          <a:p>
            <a:r>
              <a:rPr lang="nl-NL" sz="3200" dirty="0"/>
              <a:t>Venndiagram</a:t>
            </a:r>
          </a:p>
          <a:p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51659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A754FB-C3FE-CF46-A0E0-AAE6CB98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Lege verzameling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C1F9008D-7CDD-FB41-8BBC-A6CC1482FF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828800"/>
                <a:ext cx="10820400" cy="5029200"/>
              </a:xfrm>
            </p:spPr>
            <p:txBody>
              <a:bodyPr>
                <a:normAutofit/>
              </a:bodyPr>
              <a:lstStyle/>
              <a:p>
                <a:r>
                  <a:rPr lang="nl-NL" sz="3200" dirty="0"/>
                  <a:t>De verzameling die geen enkel element bevat.</a:t>
                </a:r>
              </a:p>
              <a:p>
                <a:r>
                  <a:rPr lang="nl-NL" sz="3200" dirty="0"/>
                  <a:t>Notatie: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0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nl-NL" sz="20000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C1F9008D-7CDD-FB41-8BBC-A6CC1482FF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828800"/>
                <a:ext cx="10820400" cy="5029200"/>
              </a:xfrm>
              <a:blipFill>
                <a:blip r:embed="rId2"/>
                <a:stretch>
                  <a:fillRect l="-1408" t="-22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810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ABA3D-6149-D14D-9BA4-6B74BA1B0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Doorsnede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15596AB-F0DE-7E45-B4F8-50310E6C0999}"/>
              </a:ext>
            </a:extLst>
          </p:cNvPr>
          <p:cNvPicPr/>
          <p:nvPr/>
        </p:nvPicPr>
        <p:blipFill rotWithShape="1">
          <a:blip r:embed="rId2" cstate="print"/>
          <a:srcRect l="658" t="13919" r="57216" b="38548"/>
          <a:stretch/>
        </p:blipFill>
        <p:spPr bwMode="auto">
          <a:xfrm>
            <a:off x="1544173" y="1633888"/>
            <a:ext cx="7674022" cy="482867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86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77540-CA2A-0645-8DEF-BA0A0559B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Doorsnede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43EB917A-95BC-D645-ABC3-D524B01F1E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623060"/>
                <a:ext cx="9601200" cy="5234940"/>
              </a:xfrm>
            </p:spPr>
            <p:txBody>
              <a:bodyPr>
                <a:noAutofit/>
              </a:bodyPr>
              <a:lstStyle/>
              <a:p>
                <a:r>
                  <a:rPr lang="nl-NL" sz="3600" dirty="0">
                    <a:solidFill>
                      <a:schemeClr val="tx1"/>
                    </a:solidFill>
                  </a:rPr>
                  <a:t>De doorsnede </a:t>
                </a:r>
                <a:r>
                  <a:rPr lang="nl-NL" sz="3600" b="1" dirty="0">
                    <a:solidFill>
                      <a:schemeClr val="tx1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nl-NL" sz="3600" b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b="1" dirty="0">
                    <a:solidFill>
                      <a:schemeClr val="tx1"/>
                    </a:solidFill>
                  </a:rPr>
                  <a:t>B</a:t>
                </a:r>
                <a:r>
                  <a:rPr lang="nl-NL" sz="3600" dirty="0">
                    <a:solidFill>
                      <a:schemeClr val="tx1"/>
                    </a:solidFill>
                  </a:rPr>
                  <a:t> bestaat uit de gemeenschappelijke elementen van A en B.</a:t>
                </a:r>
              </a:p>
              <a:p>
                <a:pPr marL="0" indent="0">
                  <a:buNone/>
                </a:pPr>
                <a:endParaRPr lang="nl-NL" sz="3600" dirty="0">
                  <a:solidFill>
                    <a:schemeClr val="tx1"/>
                  </a:solidFill>
                </a:endParaRPr>
              </a:p>
              <a:p>
                <a:r>
                  <a:rPr lang="nl-NL" sz="3600" b="1" dirty="0"/>
                  <a:t>A</a:t>
                </a:r>
                <a14:m>
                  <m:oMath xmlns:m="http://schemas.openxmlformats.org/officeDocument/2006/math">
                    <m:r>
                      <a:rPr lang="nl-NL" sz="3600" b="1">
                        <a:latin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b="1" dirty="0"/>
                  <a:t>B</a:t>
                </a:r>
                <a:r>
                  <a:rPr lang="nl-NL" sz="3600" dirty="0"/>
                  <a:t> = { x | x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600" dirty="0"/>
                  <a:t>A  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nl-NL" sz="3600" dirty="0"/>
                  <a:t>  x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600" dirty="0"/>
                  <a:t>B }</a:t>
                </a:r>
              </a:p>
              <a:p>
                <a:endParaRPr lang="nl-NL" sz="3600" dirty="0"/>
              </a:p>
              <a:p>
                <a:r>
                  <a:rPr lang="nl-NL" sz="3600" b="1" dirty="0"/>
                  <a:t>VB: </a:t>
                </a:r>
                <a:r>
                  <a:rPr lang="nl-NL" sz="3600" dirty="0"/>
                  <a:t>A: {0,1,3,5,7,9,10} en B: {0,2,4,6,10}</a:t>
                </a:r>
                <a:br>
                  <a:rPr lang="nl-NL" sz="3600" dirty="0"/>
                </a:br>
                <a:r>
                  <a:rPr lang="nl-NL" sz="3600" dirty="0"/>
                  <a:t>	</a:t>
                </a:r>
                <a:r>
                  <a:rPr lang="nl-NL" sz="3600" dirty="0">
                    <a:sym typeface="Wingdings" panose="05000000000000000000" pitchFamily="2" charset="2"/>
                  </a:rPr>
                  <a:t> </a:t>
                </a:r>
                <a:r>
                  <a:rPr lang="nl-NL" sz="3600" b="1" dirty="0"/>
                  <a:t>A</a:t>
                </a:r>
                <a14:m>
                  <m:oMath xmlns:m="http://schemas.openxmlformats.org/officeDocument/2006/math">
                    <m:r>
                      <a:rPr lang="nl-NL" sz="3600" b="1">
                        <a:latin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b="1" dirty="0"/>
                  <a:t>B</a:t>
                </a:r>
                <a:r>
                  <a:rPr lang="nl-NL" sz="3600" dirty="0"/>
                  <a:t> = {0,10}</a:t>
                </a:r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43EB917A-95BC-D645-ABC3-D524B01F1E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623060"/>
                <a:ext cx="9601200" cy="5234940"/>
              </a:xfrm>
              <a:blipFill>
                <a:blip r:embed="rId2"/>
                <a:stretch>
                  <a:fillRect l="-1852" t="-242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737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2D3DE-C000-9E4A-BEC9-DDCEE405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Disjunct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9D28886D-E795-BB40-AC0B-9F0891F3F5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760220"/>
                <a:ext cx="10035540" cy="4663440"/>
              </a:xfrm>
            </p:spPr>
            <p:txBody>
              <a:bodyPr>
                <a:normAutofit/>
              </a:bodyPr>
              <a:lstStyle/>
              <a:p>
                <a:r>
                  <a:rPr lang="nl-NL" sz="3600" dirty="0"/>
                  <a:t>De verzamelingen A en B heten disjunct als de doorsnede de lege verzameling is: </a:t>
                </a:r>
                <a:br>
                  <a:rPr lang="nl-NL" sz="3600" dirty="0"/>
                </a:br>
                <a:r>
                  <a:rPr lang="nl-NL" sz="5400" b="1" dirty="0"/>
                  <a:t>A </a:t>
                </a:r>
                <a14:m>
                  <m:oMath xmlns:m="http://schemas.openxmlformats.org/officeDocument/2006/math">
                    <m:r>
                      <a:rPr lang="nl-NL" sz="5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5400" b="1" dirty="0"/>
                  <a:t> B = </a:t>
                </a:r>
                <a14:m>
                  <m:oMath xmlns:m="http://schemas.openxmlformats.org/officeDocument/2006/math">
                    <m:r>
                      <a:rPr lang="nl-NL" sz="6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br>
                  <a:rPr lang="nl-NL" sz="3600" dirty="0">
                    <a:ea typeface="Cambria Math" panose="02040503050406030204" pitchFamily="18" charset="0"/>
                  </a:rPr>
                </a:br>
                <a:endParaRPr lang="nl-NL" sz="3600" dirty="0">
                  <a:ea typeface="Cambria Math" panose="02040503050406030204" pitchFamily="18" charset="0"/>
                </a:endParaRPr>
              </a:p>
              <a:p>
                <a:r>
                  <a:rPr lang="nl-NL" sz="3600" b="1" dirty="0"/>
                  <a:t>VB:</a:t>
                </a:r>
                <a:r>
                  <a:rPr lang="nl-NL" sz="3600" dirty="0"/>
                  <a:t> </a:t>
                </a:r>
                <a:r>
                  <a:rPr lang="nl-NL" sz="3600" i="1" dirty="0"/>
                  <a:t>A: {1,2,3} en B: {4,5,6}</a:t>
                </a:r>
                <a:br>
                  <a:rPr lang="nl-NL" sz="3600" i="1" dirty="0"/>
                </a:br>
                <a:r>
                  <a:rPr lang="nl-NL" sz="3600" i="1" dirty="0">
                    <a:sym typeface="Wingdings" panose="05000000000000000000" pitchFamily="2" charset="2"/>
                  </a:rPr>
                  <a:t> </a:t>
                </a:r>
                <a:r>
                  <a:rPr lang="nl-NL" sz="3600" b="1" dirty="0"/>
                  <a:t>A</a:t>
                </a:r>
                <a14:m>
                  <m:oMath xmlns:m="http://schemas.openxmlformats.org/officeDocument/2006/math">
                    <m:r>
                      <a:rPr lang="nl-NL" sz="3600" b="1">
                        <a:latin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b="1" dirty="0"/>
                  <a:t>B</a:t>
                </a:r>
                <a:r>
                  <a:rPr lang="nl-NL" sz="3600" i="1" dirty="0"/>
                  <a:t> = </a:t>
                </a:r>
                <a14:m>
                  <m:oMath xmlns:m="http://schemas.openxmlformats.org/officeDocument/2006/math">
                    <m:r>
                      <a:rPr lang="nl-NL" sz="4400" i="1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endParaRPr lang="nl-NL" sz="4400" dirty="0"/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9D28886D-E795-BB40-AC0B-9F0891F3F5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760220"/>
                <a:ext cx="10035540" cy="4663440"/>
              </a:xfrm>
              <a:blipFill>
                <a:blip r:embed="rId2"/>
                <a:stretch>
                  <a:fillRect l="-1772" t="-271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3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7E674-32F6-6043-8048-88C49FEF6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Opgaven maken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CAE89BEB-D870-FD42-BD03-6503A9981129}"/>
              </a:ext>
            </a:extLst>
          </p:cNvPr>
          <p:cNvSpPr/>
          <p:nvPr/>
        </p:nvSpPr>
        <p:spPr>
          <a:xfrm>
            <a:off x="1371599" y="1756611"/>
            <a:ext cx="105396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10 minuten aan het werk:</a:t>
            </a:r>
            <a:b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nl-NL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eerste 5 min zelfstandig in stilte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laatste 5 min in tweetallen op fluisterniveau</a:t>
            </a:r>
          </a:p>
        </p:txBody>
      </p:sp>
    </p:spTree>
    <p:extLst>
      <p:ext uri="{BB962C8B-B14F-4D97-AF65-F5344CB8AC3E}">
        <p14:creationId xmlns:p14="http://schemas.microsoft.com/office/powerpoint/2010/main" val="4022218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D5F75-C7DB-C64A-B954-7DAA1F1A5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Nakijken / 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37AB74-9259-A942-93EA-514CBB369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9432136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3173</TotalTime>
  <Words>134</Words>
  <Application>Microsoft Macintosh PowerPoint</Application>
  <PresentationFormat>Breedbeeld</PresentationFormat>
  <Paragraphs>38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Calibri</vt:lpstr>
      <vt:lpstr>Cambria Math</vt:lpstr>
      <vt:lpstr>Franklin Gothic Book</vt:lpstr>
      <vt:lpstr>Wingdings</vt:lpstr>
      <vt:lpstr>Bijsnijden</vt:lpstr>
      <vt:lpstr>Rekenen </vt:lpstr>
      <vt:lpstr>Lesplanning</vt:lpstr>
      <vt:lpstr>Terugblik vorige les</vt:lpstr>
      <vt:lpstr>Lege verzameling</vt:lpstr>
      <vt:lpstr>Doorsnede</vt:lpstr>
      <vt:lpstr>Doorsnede</vt:lpstr>
      <vt:lpstr>Disjunct</vt:lpstr>
      <vt:lpstr>Opgaven maken</vt:lpstr>
      <vt:lpstr>Nakijken / Bespreken</vt:lpstr>
      <vt:lpstr>Filmpje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144</cp:revision>
  <dcterms:created xsi:type="dcterms:W3CDTF">2017-09-05T12:34:40Z</dcterms:created>
  <dcterms:modified xsi:type="dcterms:W3CDTF">2018-11-19T21:38:26Z</dcterms:modified>
</cp:coreProperties>
</file>