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338" r:id="rId3"/>
    <p:sldId id="315" r:id="rId4"/>
    <p:sldId id="346" r:id="rId5"/>
    <p:sldId id="326" r:id="rId6"/>
    <p:sldId id="333" r:id="rId7"/>
    <p:sldId id="334" r:id="rId8"/>
    <p:sldId id="339" r:id="rId9"/>
    <p:sldId id="345" r:id="rId10"/>
    <p:sldId id="341" r:id="rId11"/>
    <p:sldId id="337" r:id="rId12"/>
    <p:sldId id="32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87404" autoAdjust="0"/>
  </p:normalViewPr>
  <p:slideViewPr>
    <p:cSldViewPr snapToGrid="0">
      <p:cViewPr varScale="1">
        <p:scale>
          <a:sx n="95" d="100"/>
          <a:sy n="95" d="100"/>
        </p:scale>
        <p:origin x="11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Dia 1 + 2 = 5 min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8927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187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Dia 3-4-5 = 5 min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148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Dia 6-7-8-9 = 5 min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1291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20-11-18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20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E3001D-E249-6143-B830-6046A521E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b="1" dirty="0"/>
              <a:t>Voorbeeldopgave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686821-96BE-7E4C-9749-BE1BFA9DF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dirty="0"/>
              <a:t>A= {3,6,9,12} en B= {9,10,11,12}</a:t>
            </a:r>
          </a:p>
          <a:p>
            <a:pPr marL="0" indent="0">
              <a:buNone/>
            </a:pPr>
            <a:br>
              <a:rPr lang="nl-NL" sz="4800" dirty="0"/>
            </a:br>
            <a:r>
              <a:rPr lang="nl-NL" sz="4800" dirty="0"/>
              <a:t>Wat is dan </a:t>
            </a:r>
            <a:r>
              <a:rPr lang="nl-NL" sz="4800" b="1" dirty="0"/>
              <a:t>B\A?</a:t>
            </a:r>
            <a:endParaRPr lang="nl-NL" sz="4800" dirty="0"/>
          </a:p>
        </p:txBody>
      </p:sp>
    </p:spTree>
    <p:extLst>
      <p:ext uri="{BB962C8B-B14F-4D97-AF65-F5344CB8AC3E}">
        <p14:creationId xmlns:p14="http://schemas.microsoft.com/office/powerpoint/2010/main" val="4155974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7E674-32F6-6043-8048-88C49FEF6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43231"/>
            <a:ext cx="9601200" cy="1866900"/>
          </a:xfrm>
        </p:spPr>
        <p:txBody>
          <a:bodyPr/>
          <a:lstStyle/>
          <a:p>
            <a:r>
              <a:rPr lang="nl-NL" b="1" dirty="0"/>
              <a:t>Opgaven maken (25 min)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CAE89BEB-D870-FD42-BD03-6503A9981129}"/>
              </a:ext>
            </a:extLst>
          </p:cNvPr>
          <p:cNvSpPr/>
          <p:nvPr/>
        </p:nvSpPr>
        <p:spPr>
          <a:xfrm>
            <a:off x="1371600" y="1366911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eerste 10 min zelfstandig in stilte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laatste 15 min samenwerken en bespreken in groepjes</a:t>
            </a:r>
            <a:b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(Zodanig dat andere groepen er geen last van hebben!)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961A930B-B40F-E343-AD13-8DB0E2C06422}"/>
              </a:ext>
            </a:extLst>
          </p:cNvPr>
          <p:cNvSpPr/>
          <p:nvPr/>
        </p:nvSpPr>
        <p:spPr>
          <a:xfrm>
            <a:off x="1371600" y="3775668"/>
            <a:ext cx="70725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400" b="1" dirty="0">
                <a:latin typeface="+mj-lt"/>
              </a:rPr>
              <a:t>Opgaven bespreken (20 min)</a:t>
            </a:r>
            <a:endParaRPr lang="nl-NL" sz="4400" dirty="0">
              <a:latin typeface="+mj-lt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B53964AD-BAB5-9B4F-BFB3-143A49241C79}"/>
              </a:ext>
            </a:extLst>
          </p:cNvPr>
          <p:cNvSpPr/>
          <p:nvPr/>
        </p:nvSpPr>
        <p:spPr>
          <a:xfrm>
            <a:off x="1371600" y="4545109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Elk groepje krijgt de beurt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Ander groepje geeft positief feedback</a:t>
            </a:r>
          </a:p>
          <a:p>
            <a:pPr>
              <a:buFont typeface="Wingdings" panose="05000000000000000000" pitchFamily="2" charset="2"/>
              <a:buChar char="v"/>
            </a:pPr>
            <a:endParaRPr lang="nl-NL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218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Wat hebben we vandaag geleerd?</a:t>
            </a:r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6F20F-CEAB-7F4B-B2F0-524F3CD2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5011"/>
            <a:ext cx="9601200" cy="1786689"/>
          </a:xfrm>
        </p:spPr>
        <p:txBody>
          <a:bodyPr/>
          <a:lstStyle/>
          <a:p>
            <a:r>
              <a:rPr lang="nl-NL" dirty="0"/>
              <a:t>Lesplanning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C0DA4-BFB1-D143-830C-A02356EA4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3474"/>
            <a:ext cx="10274968" cy="5534526"/>
          </a:xfrm>
        </p:spPr>
        <p:txBody>
          <a:bodyPr>
            <a:normAutofit/>
          </a:bodyPr>
          <a:lstStyle/>
          <a:p>
            <a:r>
              <a:rPr lang="nl-NL" sz="2800" dirty="0"/>
              <a:t>Terugblik vorige les</a:t>
            </a:r>
          </a:p>
          <a:p>
            <a:r>
              <a:rPr lang="nl-NL" sz="2800" dirty="0"/>
              <a:t>Deelverzameling</a:t>
            </a:r>
          </a:p>
          <a:p>
            <a:r>
              <a:rPr lang="nl-NL" sz="2800" dirty="0"/>
              <a:t>Vereniging</a:t>
            </a:r>
          </a:p>
          <a:p>
            <a:r>
              <a:rPr lang="nl-NL" sz="2800" dirty="0"/>
              <a:t>Verschil</a:t>
            </a:r>
          </a:p>
          <a:p>
            <a:r>
              <a:rPr lang="nl-NL" sz="2800" dirty="0"/>
              <a:t>Opgaven maken</a:t>
            </a:r>
          </a:p>
          <a:p>
            <a:r>
              <a:rPr lang="nl-NL" sz="2800" dirty="0"/>
              <a:t>Opgaven bespreken</a:t>
            </a:r>
          </a:p>
          <a:p>
            <a:r>
              <a:rPr lang="nl-NL" sz="2800" dirty="0"/>
              <a:t>Afsluiting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80670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AA1E7D-7D07-7B4C-AA3B-795A43C93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18706" y="1769862"/>
            <a:ext cx="9210196" cy="4116019"/>
          </a:xfrm>
        </p:spPr>
        <p:txBody>
          <a:bodyPr>
            <a:noAutofit/>
          </a:bodyPr>
          <a:lstStyle/>
          <a:p>
            <a:endParaRPr lang="nl-NL" sz="3000" dirty="0"/>
          </a:p>
          <a:p>
            <a:endParaRPr lang="nl-NL" sz="30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C0E1F73-FBBD-7A47-9048-D7FA4C9700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43" t="36284" r="29912" b="50625"/>
          <a:stretch/>
        </p:blipFill>
        <p:spPr>
          <a:xfrm>
            <a:off x="829056" y="119320"/>
            <a:ext cx="5739267" cy="3095842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CA27BF8-F874-4E43-A13C-92C0B950E1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56" t="36231" r="43761" b="50658"/>
          <a:stretch/>
        </p:blipFill>
        <p:spPr>
          <a:xfrm>
            <a:off x="6096000" y="3408590"/>
            <a:ext cx="5704915" cy="309584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6F64E1B-2921-1F47-9AA0-14AB79D02ADF}"/>
              </a:ext>
            </a:extLst>
          </p:cNvPr>
          <p:cNvSpPr txBox="1"/>
          <p:nvPr/>
        </p:nvSpPr>
        <p:spPr>
          <a:xfrm>
            <a:off x="6742176" y="1400530"/>
            <a:ext cx="4803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sym typeface="Wingdings" pitchFamily="2" charset="2"/>
              </a:rPr>
              <a:t></a:t>
            </a:r>
            <a:r>
              <a:rPr lang="nl-NL" dirty="0">
                <a:sym typeface="Wingdings" pitchFamily="2" charset="2"/>
              </a:rPr>
              <a:t> </a:t>
            </a:r>
            <a:r>
              <a:rPr lang="nl-NL" sz="4400" dirty="0">
                <a:sym typeface="Wingdings" pitchFamily="2" charset="2"/>
              </a:rPr>
              <a:t>Doorsnede</a:t>
            </a:r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DBE4CAE-7334-054B-B245-9E48D7AA731B}"/>
              </a:ext>
            </a:extLst>
          </p:cNvPr>
          <p:cNvSpPr txBox="1"/>
          <p:nvPr/>
        </p:nvSpPr>
        <p:spPr>
          <a:xfrm>
            <a:off x="2669286" y="4571790"/>
            <a:ext cx="3346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sym typeface="Wingdings" pitchFamily="2" charset="2"/>
              </a:rPr>
              <a:t>Disjunct 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40038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79FA697-544B-C347-A981-6126E71C99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75" t="35312" r="57239" b="50625"/>
          <a:stretch/>
        </p:blipFill>
        <p:spPr>
          <a:xfrm>
            <a:off x="2681978" y="710537"/>
            <a:ext cx="6828043" cy="39156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8AF36FBF-6E04-464C-BF92-E63F6D1A2DB8}"/>
                  </a:ext>
                </a:extLst>
              </p:cNvPr>
              <p:cNvSpPr txBox="1"/>
              <p:nvPr/>
            </p:nvSpPr>
            <p:spPr>
              <a:xfrm>
                <a:off x="3413759" y="5157216"/>
                <a:ext cx="5364480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6600" dirty="0"/>
                  <a:t>A</a:t>
                </a:r>
                <a14:m>
                  <m:oMath xmlns:m="http://schemas.openxmlformats.org/officeDocument/2006/math">
                    <m:r>
                      <a:rPr lang="nl-NL" sz="6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nl-NL" sz="6600" dirty="0"/>
                  <a:t>B</a:t>
                </a:r>
              </a:p>
            </p:txBody>
          </p:sp>
        </mc:Choice>
        <mc:Fallback xmlns="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8AF36FBF-6E04-464C-BF92-E63F6D1A2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59" y="5157216"/>
                <a:ext cx="5364480" cy="1107996"/>
              </a:xfrm>
              <a:prstGeom prst="rect">
                <a:avLst/>
              </a:prstGeom>
              <a:blipFill>
                <a:blip r:embed="rId3"/>
                <a:stretch>
                  <a:fillRect t="-18182" b="-397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241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C8540-701D-8343-8DCE-DC51CDC2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8600"/>
            <a:ext cx="9601200" cy="1463040"/>
          </a:xfrm>
        </p:spPr>
        <p:txBody>
          <a:bodyPr>
            <a:normAutofit/>
          </a:bodyPr>
          <a:lstStyle/>
          <a:p>
            <a:r>
              <a:rPr lang="nl-NL" b="1" dirty="0"/>
              <a:t>Deelverzameling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6BE2B5-829A-8441-B8B1-FA0DF646E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0120"/>
            <a:ext cx="9601200" cy="4175760"/>
          </a:xfrm>
        </p:spPr>
        <p:txBody>
          <a:bodyPr>
            <a:normAutofit/>
          </a:bodyPr>
          <a:lstStyle/>
          <a:p>
            <a:r>
              <a:rPr lang="nl-NL" sz="3600" dirty="0"/>
              <a:t>A is een deelverzameling van B als elk element van A ook een element van B is.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3B62674-E73B-C84F-B8B8-0E716FD21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278660"/>
            <a:ext cx="6286500" cy="457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0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3250F34E-ED2A-5042-B040-75D933EC104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nl-NL" b="1" dirty="0"/>
                  <a:t>Vereniging </a:t>
                </a:r>
                <a:r>
                  <a:rPr lang="nl-NL" b="1" dirty="0">
                    <a:sym typeface="Wingdings" pitchFamily="2" charset="2"/>
                  </a:rPr>
                  <a:t> A</a:t>
                </a:r>
                <a14:m>
                  <m:oMath xmlns:m="http://schemas.openxmlformats.org/officeDocument/2006/math">
                    <m:r>
                      <a:rPr lang="nl-NL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∪</m:t>
                    </m:r>
                  </m:oMath>
                </a14:m>
                <a:r>
                  <a:rPr lang="nl-NL" b="1" dirty="0"/>
                  <a:t>B</a:t>
                </a:r>
              </a:p>
            </p:txBody>
          </p:sp>
        </mc:Choice>
        <mc:Fallback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3250F34E-ED2A-5042-B040-75D933EC10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646" t="-1355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Afbeelding 4">
            <a:extLst>
              <a:ext uri="{FF2B5EF4-FFF2-40B4-BE49-F238E27FC236}">
                <a16:creationId xmlns:a16="http://schemas.microsoft.com/office/drawing/2014/main" id="{A78B3B7D-82E1-8F4B-B7C5-56CB0F817BBC}"/>
              </a:ext>
            </a:extLst>
          </p:cNvPr>
          <p:cNvPicPr/>
          <p:nvPr/>
        </p:nvPicPr>
        <p:blipFill rotWithShape="1">
          <a:blip r:embed="rId3" cstate="print"/>
          <a:srcRect l="467" t="13898" r="60892" b="38845"/>
          <a:stretch/>
        </p:blipFill>
        <p:spPr bwMode="auto">
          <a:xfrm>
            <a:off x="1371601" y="1702870"/>
            <a:ext cx="7659666" cy="430962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310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DC699-A51F-014D-90F5-415AC1F48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000" b="1" dirty="0"/>
              <a:t>Vereniging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9208896-2D56-9843-B103-C164DD42FC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645920"/>
                <a:ext cx="10561320" cy="52120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nl-NL" sz="3900" dirty="0"/>
              </a:p>
              <a:p>
                <a:r>
                  <a:rPr lang="nl-NL" sz="4800" b="1" dirty="0"/>
                  <a:t>VB: </a:t>
                </a:r>
                <a:r>
                  <a:rPr lang="nl-NL" sz="4800" dirty="0"/>
                  <a:t>A: {2,4,6,8} en B: {1,2,3,4}</a:t>
                </a:r>
                <a:br>
                  <a:rPr lang="nl-NL" sz="4800" dirty="0"/>
                </a:br>
                <a:r>
                  <a:rPr lang="nl-NL" sz="4800" dirty="0"/>
                  <a:t>	</a:t>
                </a:r>
                <a:r>
                  <a:rPr lang="nl-NL" sz="4800" dirty="0">
                    <a:sym typeface="Wingdings" panose="05000000000000000000" pitchFamily="2" charset="2"/>
                  </a:rPr>
                  <a:t> </a:t>
                </a:r>
                <a:r>
                  <a:rPr lang="nl-NL" sz="4800" b="1" dirty="0"/>
                  <a:t>A</a:t>
                </a:r>
                <a14:m>
                  <m:oMath xmlns:m="http://schemas.openxmlformats.org/officeDocument/2006/math">
                    <m:r>
                      <a:rPr lang="nl-NL" sz="4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nl-NL" sz="4800" b="1" dirty="0"/>
                  <a:t>B </a:t>
                </a:r>
                <a:r>
                  <a:rPr lang="nl-NL" sz="4800" dirty="0"/>
                  <a:t>= {1,2,3,4,6,8}</a:t>
                </a:r>
              </a:p>
              <a:p>
                <a:endParaRPr lang="nl-NL" b="1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9208896-2D56-9843-B103-C164DD42FC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645920"/>
                <a:ext cx="10561320" cy="5212080"/>
              </a:xfrm>
              <a:blipFill>
                <a:blip r:embed="rId2"/>
                <a:stretch>
                  <a:fillRect l="-252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81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1FCB8-1931-2945-B4F2-0BCCA9D22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/>
              <a:t>Verschil</a:t>
            </a: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6FF590FA-1FA6-FF40-A3F1-D6A3AAAE655E}"/>
              </a:ext>
            </a:extLst>
          </p:cNvPr>
          <p:cNvPicPr>
            <a:picLocks/>
          </p:cNvPicPr>
          <p:nvPr/>
        </p:nvPicPr>
        <p:blipFill rotWithShape="1">
          <a:blip r:embed="rId2" cstate="print"/>
          <a:srcRect l="528" t="14151" r="61376" b="38905"/>
          <a:stretch/>
        </p:blipFill>
        <p:spPr bwMode="auto">
          <a:xfrm>
            <a:off x="1371600" y="1428750"/>
            <a:ext cx="7098030" cy="46520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0621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A327E-9226-8B45-9D5C-8DB349177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Verschil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AA353F0E-E048-594C-BE29-0A8236F28E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729409"/>
                <a:ext cx="9899374" cy="4432851"/>
              </a:xfrm>
            </p:spPr>
            <p:txBody>
              <a:bodyPr>
                <a:normAutofit/>
              </a:bodyPr>
              <a:lstStyle/>
              <a:p>
                <a:r>
                  <a:rPr lang="nl-NL" sz="4000" dirty="0"/>
                  <a:t>Het verschil </a:t>
                </a:r>
                <a:r>
                  <a:rPr lang="nl-NL" sz="4000" b="1" dirty="0"/>
                  <a:t>A\B</a:t>
                </a:r>
                <a:r>
                  <a:rPr lang="nl-NL" sz="4000" dirty="0"/>
                  <a:t> bestaat uit de elementen die wel tot A, maar niet tot B behoren.</a:t>
                </a:r>
                <a:br>
                  <a:rPr lang="nl-NL" sz="4000" dirty="0"/>
                </a:br>
                <a:endParaRPr lang="nl-NL" sz="4000" dirty="0"/>
              </a:p>
              <a:p>
                <a:r>
                  <a:rPr lang="nl-NL" sz="4000" b="1" dirty="0"/>
                  <a:t>A\B</a:t>
                </a:r>
                <a:r>
                  <a:rPr lang="nl-NL" sz="4000" dirty="0"/>
                  <a:t> = { x | x</a:t>
                </a:r>
                <a14:m>
                  <m:oMath xmlns:m="http://schemas.openxmlformats.org/officeDocument/2006/math">
                    <m:r>
                      <a:rPr lang="nl-NL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4000" dirty="0"/>
                  <a:t>A </a:t>
                </a:r>
                <a14:m>
                  <m:oMath xmlns:m="http://schemas.openxmlformats.org/officeDocument/2006/math">
                    <m:r>
                      <a:rPr lang="nl-NL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nl-NL" sz="4000" dirty="0"/>
                  <a:t> x</a:t>
                </a:r>
                <a14:m>
                  <m:oMath xmlns:m="http://schemas.openxmlformats.org/officeDocument/2006/math">
                    <m:r>
                      <a:rPr lang="nl-NL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nl-NL" sz="4000" dirty="0"/>
                  <a:t>B }</a:t>
                </a:r>
                <a:br>
                  <a:rPr lang="nl-NL" sz="4000" dirty="0"/>
                </a:br>
                <a:endParaRPr lang="nl-NL" sz="4000" dirty="0"/>
              </a:p>
              <a:p>
                <a:r>
                  <a:rPr lang="nl-NL" sz="4000" b="1" u="sng" dirty="0"/>
                  <a:t>VB:</a:t>
                </a:r>
                <a:r>
                  <a:rPr lang="nl-NL" sz="4000" dirty="0"/>
                  <a:t> A= {3,6,9,12} en B= {9,10,11,12}</a:t>
                </a:r>
                <a:br>
                  <a:rPr lang="nl-NL" sz="4000" dirty="0"/>
                </a:br>
                <a:r>
                  <a:rPr lang="nl-NL" sz="4000" dirty="0"/>
                  <a:t>Dan is </a:t>
                </a:r>
                <a:r>
                  <a:rPr lang="nl-NL" sz="4000" b="1" dirty="0"/>
                  <a:t>A\B</a:t>
                </a:r>
                <a:r>
                  <a:rPr lang="nl-NL" sz="4000" dirty="0"/>
                  <a:t> = {3,6}</a:t>
                </a:r>
              </a:p>
              <a:p>
                <a:pPr marL="0" indent="0">
                  <a:buNone/>
                </a:pPr>
                <a:endParaRPr lang="nl-NL" sz="2800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AA353F0E-E048-594C-BE29-0A8236F28E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729409"/>
                <a:ext cx="9899374" cy="4432851"/>
              </a:xfrm>
              <a:blipFill>
                <a:blip r:embed="rId3"/>
                <a:stretch>
                  <a:fillRect l="-2054" t="-3143" b="-5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50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3283</TotalTime>
  <Words>167</Words>
  <Application>Microsoft Macintosh PowerPoint</Application>
  <PresentationFormat>Breedbeeld</PresentationFormat>
  <Paragraphs>44</Paragraphs>
  <Slides>12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Calibri</vt:lpstr>
      <vt:lpstr>Cambria Math</vt:lpstr>
      <vt:lpstr>Franklin Gothic Book</vt:lpstr>
      <vt:lpstr>Wingdings</vt:lpstr>
      <vt:lpstr>Bijsnijden</vt:lpstr>
      <vt:lpstr>Rekenen </vt:lpstr>
      <vt:lpstr>Lesplanning</vt:lpstr>
      <vt:lpstr>PowerPoint-presentatie</vt:lpstr>
      <vt:lpstr>PowerPoint-presentatie</vt:lpstr>
      <vt:lpstr>Deelverzameling</vt:lpstr>
      <vt:lpstr>Vereniging  A∪B</vt:lpstr>
      <vt:lpstr>Vereniging</vt:lpstr>
      <vt:lpstr>Verschil</vt:lpstr>
      <vt:lpstr>Verschil</vt:lpstr>
      <vt:lpstr>Voorbeeldopgave</vt:lpstr>
      <vt:lpstr>Opgaven maken (25 min)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151</cp:revision>
  <dcterms:created xsi:type="dcterms:W3CDTF">2017-09-05T12:34:40Z</dcterms:created>
  <dcterms:modified xsi:type="dcterms:W3CDTF">2018-11-20T08:20:18Z</dcterms:modified>
</cp:coreProperties>
</file>