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4"/>
  </p:notesMasterIdLst>
  <p:sldIdLst>
    <p:sldId id="256" r:id="rId2"/>
    <p:sldId id="338" r:id="rId3"/>
    <p:sldId id="315" r:id="rId4"/>
    <p:sldId id="346" r:id="rId5"/>
    <p:sldId id="326" r:id="rId6"/>
    <p:sldId id="333" r:id="rId7"/>
    <p:sldId id="334" r:id="rId8"/>
    <p:sldId id="339" r:id="rId9"/>
    <p:sldId id="345" r:id="rId10"/>
    <p:sldId id="341" r:id="rId11"/>
    <p:sldId id="337" r:id="rId12"/>
    <p:sldId id="322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588" autoAdjust="0"/>
    <p:restoredTop sz="87404" autoAdjust="0"/>
  </p:normalViewPr>
  <p:slideViewPr>
    <p:cSldViewPr snapToGrid="0">
      <p:cViewPr varScale="1">
        <p:scale>
          <a:sx n="95" d="100"/>
          <a:sy n="95" d="100"/>
        </p:scale>
        <p:origin x="113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AE5F8-E8F4-4F95-9964-74E98A4770A5}" type="datetimeFigureOut">
              <a:rPr lang="nl-NL" smtClean="0"/>
              <a:t>20-11-18</a:t>
            </a:fld>
            <a:endParaRPr lang="nl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B66CC7-808F-41FD-866E-38E186E36E9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882537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B66CC7-808F-41FD-866E-38E186E36E94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12020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Dia 1 + 2 = 5 min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B66CC7-808F-41FD-866E-38E186E36E94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489276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B66CC7-808F-41FD-866E-38E186E36E94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911877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Dia 3-4-5 = 5 min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B66CC7-808F-41FD-866E-38E186E36E94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991481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Dia 6-7-8-9 = 5 min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B66CC7-808F-41FD-866E-38E186E36E94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812912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nl-NL"/>
              <a:t>Klikken om de titelstijl van het model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EBBBFB78-94B4-493F-B7F4-6855A8768923}" type="datetimeFigureOut">
              <a:rPr lang="nl-NL" smtClean="0"/>
              <a:t>20-11-18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56CB1B14-C37B-478E-8A83-77EDFE5C62F6}" type="slidenum">
              <a:rPr lang="nl-NL" smtClean="0"/>
              <a:t>‹nr.›</a:t>
            </a:fld>
            <a:endParaRPr lang="nl-NL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Klikken om de titelstijl van het model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BFB78-94B4-493F-B7F4-6855A8768923}" type="datetimeFigureOut">
              <a:rPr lang="nl-NL" smtClean="0"/>
              <a:t>20-11-18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B1B14-C37B-478E-8A83-77EDFE5C62F6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nl-NL"/>
              <a:t>Klikken om de titelstijl van het model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BFB78-94B4-493F-B7F4-6855A8768923}" type="datetimeFigureOut">
              <a:rPr lang="nl-NL" smtClean="0"/>
              <a:t>20-11-18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B1B14-C37B-478E-8A83-77EDFE5C62F6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Klikken om de titelstijl van het model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BFB78-94B4-493F-B7F4-6855A8768923}" type="datetimeFigureOut">
              <a:rPr lang="nl-NL" smtClean="0"/>
              <a:t>20-11-18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B1B14-C37B-478E-8A83-77EDFE5C62F6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nl-NL"/>
              <a:t>Klikken om de titelstijl van het model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BBBFB78-94B4-493F-B7F4-6855A8768923}" type="datetimeFigureOut">
              <a:rPr lang="nl-NL" smtClean="0"/>
              <a:t>20-11-18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6CB1B14-C37B-478E-8A83-77EDFE5C62F6}" type="slidenum">
              <a:rPr lang="nl-NL" smtClean="0"/>
              <a:t>‹nr.›</a:t>
            </a:fld>
            <a:endParaRPr lang="nl-NL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l-NL"/>
              <a:t>Klikken om de titelstijl van het model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BFB78-94B4-493F-B7F4-6855A8768923}" type="datetimeFigureOut">
              <a:rPr lang="nl-NL" smtClean="0"/>
              <a:t>20-11-18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B1B14-C37B-478E-8A83-77EDFE5C62F6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l-NL"/>
              <a:t>Klikken om de titelstijl van het model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BFB78-94B4-493F-B7F4-6855A8768923}" type="datetimeFigureOut">
              <a:rPr lang="nl-NL" smtClean="0"/>
              <a:t>20-11-18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B1B14-C37B-478E-8A83-77EDFE5C62F6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Klikken om de titelstijl van het model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BFB78-94B4-493F-B7F4-6855A8768923}" type="datetimeFigureOut">
              <a:rPr lang="nl-NL" smtClean="0"/>
              <a:t>20-11-18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B1B14-C37B-478E-8A83-77EDFE5C62F6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BBFB78-94B4-493F-B7F4-6855A8768923}" type="datetimeFigureOut">
              <a:rPr lang="nl-NL" smtClean="0"/>
              <a:t>20-11-18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B1B14-C37B-478E-8A83-77EDFE5C62F6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nl-NL"/>
              <a:t>Klikken om de titelstijl van het model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BBBFB78-94B4-493F-B7F4-6855A8768923}" type="datetimeFigureOut">
              <a:rPr lang="nl-NL" smtClean="0"/>
              <a:t>20-11-18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6CB1B14-C37B-478E-8A83-77EDFE5C62F6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nl-NL"/>
              <a:t>Klikken om de titelstijl van het model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Sleep de afbeelding naar de tijdelijke aanduiding of 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BBBFB78-94B4-493F-B7F4-6855A8768923}" type="datetimeFigureOut">
              <a:rPr lang="nl-NL" smtClean="0"/>
              <a:t>20-11-18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6CB1B14-C37B-478E-8A83-77EDFE5C62F6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/>
              <a:t>Klikken om de titelstijl van het model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EBBBFB78-94B4-493F-B7F4-6855A8768923}" type="datetimeFigureOut">
              <a:rPr lang="nl-NL" smtClean="0"/>
              <a:t>20-11-18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56CB1B14-C37B-478E-8A83-77EDFE5C62F6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744043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384048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384048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384048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384048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384048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84048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84048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4048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03020" y="896111"/>
            <a:ext cx="10058400" cy="1938529"/>
          </a:xfrm>
        </p:spPr>
        <p:txBody>
          <a:bodyPr/>
          <a:lstStyle/>
          <a:p>
            <a:pPr algn="l"/>
            <a:r>
              <a:rPr lang="nl-NL" sz="115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Rekenen</a:t>
            </a:r>
            <a:r>
              <a:rPr lang="nl-NL" sz="11500" b="1" dirty="0"/>
              <a:t>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366260"/>
            <a:ext cx="9689869" cy="1560407"/>
          </a:xfrm>
        </p:spPr>
        <p:txBody>
          <a:bodyPr>
            <a:noAutofit/>
          </a:bodyPr>
          <a:lstStyle/>
          <a:p>
            <a:pPr algn="r"/>
            <a:r>
              <a:rPr lang="nl-NL" sz="3200" dirty="0"/>
              <a:t>Mevr. Koçak</a:t>
            </a:r>
          </a:p>
          <a:p>
            <a:pPr algn="r"/>
            <a:r>
              <a:rPr lang="nl-NL" sz="3200" dirty="0"/>
              <a:t>20 november 2018</a:t>
            </a:r>
          </a:p>
        </p:txBody>
      </p:sp>
    </p:spTree>
    <p:extLst>
      <p:ext uri="{BB962C8B-B14F-4D97-AF65-F5344CB8AC3E}">
        <p14:creationId xmlns:p14="http://schemas.microsoft.com/office/powerpoint/2010/main" val="10565277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8E3001D-E249-6143-B830-6046A521E6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5400" b="1" dirty="0"/>
              <a:t>Voorbeeldopgave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F686821-96BE-7E4C-9749-BE1BFA9DF9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l-NL" sz="4800" dirty="0"/>
              <a:t>A= {3,6,9,12} en B= {9,10,11,12}</a:t>
            </a:r>
          </a:p>
          <a:p>
            <a:pPr marL="0" indent="0">
              <a:buNone/>
            </a:pPr>
            <a:br>
              <a:rPr lang="nl-NL" sz="4800" dirty="0"/>
            </a:br>
            <a:r>
              <a:rPr lang="nl-NL" sz="4800" dirty="0"/>
              <a:t>Wat is dan </a:t>
            </a:r>
            <a:r>
              <a:rPr lang="nl-NL" sz="4800" b="1" dirty="0"/>
              <a:t>B\A?</a:t>
            </a:r>
            <a:endParaRPr lang="nl-NL" sz="4800" dirty="0"/>
          </a:p>
        </p:txBody>
      </p:sp>
    </p:spTree>
    <p:extLst>
      <p:ext uri="{BB962C8B-B14F-4D97-AF65-F5344CB8AC3E}">
        <p14:creationId xmlns:p14="http://schemas.microsoft.com/office/powerpoint/2010/main" val="41559743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607E674-32F6-6043-8048-88C49FEF6E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743231"/>
            <a:ext cx="9601200" cy="1866900"/>
          </a:xfrm>
        </p:spPr>
        <p:txBody>
          <a:bodyPr/>
          <a:lstStyle/>
          <a:p>
            <a:r>
              <a:rPr lang="nl-NL" b="1" dirty="0"/>
              <a:t>Opgaven maken (25 min)</a:t>
            </a:r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CAE89BEB-D870-FD42-BD03-6503A9981129}"/>
              </a:ext>
            </a:extLst>
          </p:cNvPr>
          <p:cNvSpPr/>
          <p:nvPr/>
        </p:nvSpPr>
        <p:spPr>
          <a:xfrm>
            <a:off x="1371600" y="1366911"/>
            <a:ext cx="10820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v"/>
            </a:pPr>
            <a:r>
              <a:rPr lang="nl-NL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De eerste 10 min zelfstandig in stilte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nl-NL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De laatste 15 min samenwerken en bespreken in groepjes</a:t>
            </a:r>
            <a:br>
              <a:rPr lang="nl-NL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nl-NL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(Zodanig dat andere groepen er geen last van hebben!)</a:t>
            </a:r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961A930B-B40F-E343-AD13-8DB0E2C06422}"/>
              </a:ext>
            </a:extLst>
          </p:cNvPr>
          <p:cNvSpPr/>
          <p:nvPr/>
        </p:nvSpPr>
        <p:spPr>
          <a:xfrm>
            <a:off x="1371600" y="3775668"/>
            <a:ext cx="707257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l-NL" sz="4400" b="1" dirty="0">
                <a:latin typeface="+mj-lt"/>
              </a:rPr>
              <a:t>Opgaven bespreken (20 min)</a:t>
            </a:r>
            <a:endParaRPr lang="nl-NL" sz="4400" dirty="0">
              <a:latin typeface="+mj-lt"/>
            </a:endParaRP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B53964AD-BAB5-9B4F-BFB3-143A49241C79}"/>
              </a:ext>
            </a:extLst>
          </p:cNvPr>
          <p:cNvSpPr/>
          <p:nvPr/>
        </p:nvSpPr>
        <p:spPr>
          <a:xfrm>
            <a:off x="1371600" y="4545109"/>
            <a:ext cx="10820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v"/>
            </a:pPr>
            <a:r>
              <a:rPr lang="nl-NL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Elk groepje krijgt de beurt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nl-NL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Ander groepje geeft positief feedback</a:t>
            </a:r>
          </a:p>
          <a:p>
            <a:pPr>
              <a:buFont typeface="Wingdings" panose="05000000000000000000" pitchFamily="2" charset="2"/>
              <a:buChar char="v"/>
            </a:pPr>
            <a:endParaRPr lang="nl-NL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22183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593120A-0492-A449-9127-A0AB22D6E9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Afsluiting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647B970-0E89-1744-9834-F224286685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sz="4000" dirty="0"/>
              <a:t>Wat hebben we vandaag geleerd?</a:t>
            </a:r>
          </a:p>
        </p:txBody>
      </p:sp>
    </p:spTree>
    <p:extLst>
      <p:ext uri="{BB962C8B-B14F-4D97-AF65-F5344CB8AC3E}">
        <p14:creationId xmlns:p14="http://schemas.microsoft.com/office/powerpoint/2010/main" val="21185597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F6F20F-CEAB-7F4B-B2F0-524F3CD2C1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385011"/>
            <a:ext cx="9601200" cy="1786689"/>
          </a:xfrm>
        </p:spPr>
        <p:txBody>
          <a:bodyPr/>
          <a:lstStyle/>
          <a:p>
            <a:r>
              <a:rPr lang="nl-NL" dirty="0"/>
              <a:t>Lesplanning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41C0DA4-BFB1-D143-830C-A02356EA4B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323474"/>
            <a:ext cx="10274968" cy="5534526"/>
          </a:xfrm>
        </p:spPr>
        <p:txBody>
          <a:bodyPr>
            <a:normAutofit/>
          </a:bodyPr>
          <a:lstStyle/>
          <a:p>
            <a:r>
              <a:rPr lang="nl-NL" sz="2800" dirty="0"/>
              <a:t>Terugblik vorige les</a:t>
            </a:r>
          </a:p>
          <a:p>
            <a:r>
              <a:rPr lang="nl-NL" sz="2800" dirty="0"/>
              <a:t>Deelverzameling</a:t>
            </a:r>
          </a:p>
          <a:p>
            <a:r>
              <a:rPr lang="nl-NL" sz="2800" dirty="0"/>
              <a:t>Vereniging</a:t>
            </a:r>
          </a:p>
          <a:p>
            <a:r>
              <a:rPr lang="nl-NL" sz="2800" dirty="0"/>
              <a:t>Verschil</a:t>
            </a:r>
          </a:p>
          <a:p>
            <a:r>
              <a:rPr lang="nl-NL" sz="2800" dirty="0"/>
              <a:t>Opgaven maken</a:t>
            </a:r>
          </a:p>
          <a:p>
            <a:r>
              <a:rPr lang="nl-NL" sz="2800" dirty="0"/>
              <a:t>Opgaven bespreken</a:t>
            </a:r>
          </a:p>
          <a:p>
            <a:r>
              <a:rPr lang="nl-NL" sz="2800" dirty="0"/>
              <a:t>Afsluiting</a:t>
            </a:r>
          </a:p>
          <a:p>
            <a:pPr marL="0" indent="0">
              <a:buNone/>
            </a:pPr>
            <a:endParaRPr lang="nl-NL" sz="2400" dirty="0"/>
          </a:p>
        </p:txBody>
      </p:sp>
    </p:spTree>
    <p:extLst>
      <p:ext uri="{BB962C8B-B14F-4D97-AF65-F5344CB8AC3E}">
        <p14:creationId xmlns:p14="http://schemas.microsoft.com/office/powerpoint/2010/main" val="28067075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BAA1E7D-7D07-7B4C-AA3B-795A43C939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18706" y="1769862"/>
            <a:ext cx="9210196" cy="4116019"/>
          </a:xfrm>
        </p:spPr>
        <p:txBody>
          <a:bodyPr>
            <a:noAutofit/>
          </a:bodyPr>
          <a:lstStyle/>
          <a:p>
            <a:endParaRPr lang="nl-NL" sz="3000" dirty="0"/>
          </a:p>
          <a:p>
            <a:endParaRPr lang="nl-NL" sz="3000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CC0E1F73-FBBD-7A47-9048-D7FA4C9700F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6443" t="36284" r="29912" b="50625"/>
          <a:stretch/>
        </p:blipFill>
        <p:spPr>
          <a:xfrm>
            <a:off x="829056" y="119320"/>
            <a:ext cx="5739267" cy="3095842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ACA27BF8-F874-4E43-A13C-92C0B950E18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2656" t="36231" r="43761" b="50658"/>
          <a:stretch/>
        </p:blipFill>
        <p:spPr>
          <a:xfrm>
            <a:off x="6096000" y="3408590"/>
            <a:ext cx="5704915" cy="3095842"/>
          </a:xfrm>
          <a:prstGeom prst="rect">
            <a:avLst/>
          </a:prstGeom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C6F64E1B-2921-1F47-9AA0-14AB79D02ADF}"/>
              </a:ext>
            </a:extLst>
          </p:cNvPr>
          <p:cNvSpPr txBox="1"/>
          <p:nvPr/>
        </p:nvSpPr>
        <p:spPr>
          <a:xfrm>
            <a:off x="6742176" y="1400530"/>
            <a:ext cx="48036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400" dirty="0">
                <a:sym typeface="Wingdings" pitchFamily="2" charset="2"/>
              </a:rPr>
              <a:t></a:t>
            </a:r>
            <a:r>
              <a:rPr lang="nl-NL" dirty="0">
                <a:sym typeface="Wingdings" pitchFamily="2" charset="2"/>
              </a:rPr>
              <a:t> </a:t>
            </a:r>
            <a:r>
              <a:rPr lang="nl-NL" sz="4400" dirty="0">
                <a:sym typeface="Wingdings" pitchFamily="2" charset="2"/>
              </a:rPr>
              <a:t>Doorsnede</a:t>
            </a:r>
            <a:endParaRPr lang="nl-NL" dirty="0"/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9DBE4CAE-7334-054B-B245-9E48D7AA731B}"/>
              </a:ext>
            </a:extLst>
          </p:cNvPr>
          <p:cNvSpPr txBox="1"/>
          <p:nvPr/>
        </p:nvSpPr>
        <p:spPr>
          <a:xfrm>
            <a:off x="2669286" y="4571790"/>
            <a:ext cx="33467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4400" dirty="0">
                <a:sym typeface="Wingdings" pitchFamily="2" charset="2"/>
              </a:rPr>
              <a:t>Disjunct </a:t>
            </a:r>
            <a:endParaRPr lang="nl-NL" sz="4400" dirty="0"/>
          </a:p>
        </p:txBody>
      </p:sp>
    </p:spTree>
    <p:extLst>
      <p:ext uri="{BB962C8B-B14F-4D97-AF65-F5344CB8AC3E}">
        <p14:creationId xmlns:p14="http://schemas.microsoft.com/office/powerpoint/2010/main" val="4003860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379FA697-544B-C347-A981-6126E71C999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975" t="35312" r="57239" b="50625"/>
          <a:stretch/>
        </p:blipFill>
        <p:spPr>
          <a:xfrm>
            <a:off x="2681978" y="710537"/>
            <a:ext cx="6828043" cy="391566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kstvak 5">
                <a:extLst>
                  <a:ext uri="{FF2B5EF4-FFF2-40B4-BE49-F238E27FC236}">
                    <a16:creationId xmlns:a16="http://schemas.microsoft.com/office/drawing/2014/main" id="{8AF36FBF-6E04-464C-BF92-E63F6D1A2DB8}"/>
                  </a:ext>
                </a:extLst>
              </p:cNvPr>
              <p:cNvSpPr txBox="1"/>
              <p:nvPr/>
            </p:nvSpPr>
            <p:spPr>
              <a:xfrm>
                <a:off x="3413759" y="5157216"/>
                <a:ext cx="5364480" cy="11079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nl-NL" sz="6600" dirty="0"/>
                  <a:t>A</a:t>
                </a:r>
                <a14:m>
                  <m:oMath xmlns:m="http://schemas.openxmlformats.org/officeDocument/2006/math">
                    <m:r>
                      <a:rPr lang="nl-NL" sz="6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⊂</m:t>
                    </m:r>
                  </m:oMath>
                </a14:m>
                <a:r>
                  <a:rPr lang="nl-NL" sz="6600" dirty="0"/>
                  <a:t>B</a:t>
                </a:r>
              </a:p>
            </p:txBody>
          </p:sp>
        </mc:Choice>
        <mc:Fallback xmlns="">
          <p:sp>
            <p:nvSpPr>
              <p:cNvPr id="6" name="Tekstvak 5">
                <a:extLst>
                  <a:ext uri="{FF2B5EF4-FFF2-40B4-BE49-F238E27FC236}">
                    <a16:creationId xmlns:a16="http://schemas.microsoft.com/office/drawing/2014/main" id="{8AF36FBF-6E04-464C-BF92-E63F6D1A2D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3759" y="5157216"/>
                <a:ext cx="5364480" cy="1107996"/>
              </a:xfrm>
              <a:prstGeom prst="rect">
                <a:avLst/>
              </a:prstGeom>
              <a:blipFill>
                <a:blip r:embed="rId3"/>
                <a:stretch>
                  <a:fillRect t="-18182" b="-39773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82410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8C8540-701D-8343-8DCE-DC51CDC278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228600"/>
            <a:ext cx="9601200" cy="1463040"/>
          </a:xfrm>
        </p:spPr>
        <p:txBody>
          <a:bodyPr>
            <a:normAutofit/>
          </a:bodyPr>
          <a:lstStyle/>
          <a:p>
            <a:r>
              <a:rPr lang="nl-NL" b="1" dirty="0"/>
              <a:t>Deelverzameling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36BE2B5-829A-8441-B8B1-FA0DF646E3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960120"/>
            <a:ext cx="9601200" cy="4175760"/>
          </a:xfrm>
        </p:spPr>
        <p:txBody>
          <a:bodyPr>
            <a:normAutofit/>
          </a:bodyPr>
          <a:lstStyle/>
          <a:p>
            <a:r>
              <a:rPr lang="nl-NL" sz="3600" dirty="0"/>
              <a:t>A is een deelverzameling van B als elk element van A ook een element van B is. 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73B62674-E73B-C84F-B8B8-0E716FD217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600" y="2278660"/>
            <a:ext cx="6286500" cy="4579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8009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itel 1">
                <a:extLst>
                  <a:ext uri="{FF2B5EF4-FFF2-40B4-BE49-F238E27FC236}">
                    <a16:creationId xmlns:a16="http://schemas.microsoft.com/office/drawing/2014/main" id="{3250F34E-ED2A-5042-B040-75D933EC104D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nl-NL" b="1" dirty="0"/>
                  <a:t>Vereniging </a:t>
                </a:r>
                <a:r>
                  <a:rPr lang="nl-NL" b="1" dirty="0">
                    <a:sym typeface="Wingdings" pitchFamily="2" charset="2"/>
                  </a:rPr>
                  <a:t> A</a:t>
                </a:r>
                <a14:m>
                  <m:oMath xmlns:m="http://schemas.openxmlformats.org/officeDocument/2006/math">
                    <m:r>
                      <a:rPr lang="nl-NL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sym typeface="Wingdings" pitchFamily="2" charset="2"/>
                      </a:rPr>
                      <m:t>∪</m:t>
                    </m:r>
                  </m:oMath>
                </a14:m>
                <a:r>
                  <a:rPr lang="nl-NL" b="1" dirty="0"/>
                  <a:t>B</a:t>
                </a:r>
              </a:p>
            </p:txBody>
          </p:sp>
        </mc:Choice>
        <mc:Fallback>
          <p:sp>
            <p:nvSpPr>
              <p:cNvPr id="2" name="Titel 1">
                <a:extLst>
                  <a:ext uri="{FF2B5EF4-FFF2-40B4-BE49-F238E27FC236}">
                    <a16:creationId xmlns:a16="http://schemas.microsoft.com/office/drawing/2014/main" id="{3250F34E-ED2A-5042-B040-75D933EC104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646" t="-13559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Afbeelding 4">
            <a:extLst>
              <a:ext uri="{FF2B5EF4-FFF2-40B4-BE49-F238E27FC236}">
                <a16:creationId xmlns:a16="http://schemas.microsoft.com/office/drawing/2014/main" id="{A78B3B7D-82E1-8F4B-B7C5-56CB0F817BBC}"/>
              </a:ext>
            </a:extLst>
          </p:cNvPr>
          <p:cNvPicPr/>
          <p:nvPr/>
        </p:nvPicPr>
        <p:blipFill rotWithShape="1">
          <a:blip r:embed="rId3" cstate="print"/>
          <a:srcRect l="467" t="13898" r="60892" b="38845"/>
          <a:stretch/>
        </p:blipFill>
        <p:spPr bwMode="auto">
          <a:xfrm>
            <a:off x="1371601" y="1702870"/>
            <a:ext cx="7659666" cy="4309623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331024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41DC699-A51F-014D-90F5-415AC1F481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6000" b="1" dirty="0"/>
              <a:t>Vereniging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ijdelijke aanduiding voor inhoud 2">
                <a:extLst>
                  <a:ext uri="{FF2B5EF4-FFF2-40B4-BE49-F238E27FC236}">
                    <a16:creationId xmlns:a16="http://schemas.microsoft.com/office/drawing/2014/main" id="{19208896-2D56-9843-B103-C164DD42FC5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371600" y="1645920"/>
                <a:ext cx="10561320" cy="521208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endParaRPr lang="nl-NL" sz="3900" dirty="0"/>
              </a:p>
              <a:p>
                <a:r>
                  <a:rPr lang="nl-NL" sz="4800" b="1" dirty="0"/>
                  <a:t>VB: </a:t>
                </a:r>
                <a:r>
                  <a:rPr lang="nl-NL" sz="4800" dirty="0"/>
                  <a:t>A: {2,4,6,8} en B: {1,2,3,4}</a:t>
                </a:r>
                <a:br>
                  <a:rPr lang="nl-NL" sz="4800" dirty="0"/>
                </a:br>
                <a:r>
                  <a:rPr lang="nl-NL" sz="4800" dirty="0"/>
                  <a:t>	</a:t>
                </a:r>
                <a:r>
                  <a:rPr lang="nl-NL" sz="4800" dirty="0">
                    <a:sym typeface="Wingdings" panose="05000000000000000000" pitchFamily="2" charset="2"/>
                  </a:rPr>
                  <a:t> </a:t>
                </a:r>
                <a:r>
                  <a:rPr lang="nl-NL" sz="4800" b="1" dirty="0"/>
                  <a:t>A</a:t>
                </a:r>
                <a14:m>
                  <m:oMath xmlns:m="http://schemas.openxmlformats.org/officeDocument/2006/math">
                    <m:r>
                      <a:rPr lang="nl-NL" sz="4800" b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∪</m:t>
                    </m:r>
                  </m:oMath>
                </a14:m>
                <a:r>
                  <a:rPr lang="nl-NL" sz="4800" b="1" dirty="0"/>
                  <a:t>B </a:t>
                </a:r>
                <a:r>
                  <a:rPr lang="nl-NL" sz="4800" dirty="0"/>
                  <a:t>= {1,2,3,4,6,8}</a:t>
                </a:r>
              </a:p>
              <a:p>
                <a:endParaRPr lang="nl-NL" b="1" dirty="0"/>
              </a:p>
            </p:txBody>
          </p:sp>
        </mc:Choice>
        <mc:Fallback xmlns="">
          <p:sp>
            <p:nvSpPr>
              <p:cNvPr id="3" name="Tijdelijke aanduiding voor inhoud 2">
                <a:extLst>
                  <a:ext uri="{FF2B5EF4-FFF2-40B4-BE49-F238E27FC236}">
                    <a16:creationId xmlns:a16="http://schemas.microsoft.com/office/drawing/2014/main" id="{19208896-2D56-9843-B103-C164DD42FC5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71600" y="1645920"/>
                <a:ext cx="10561320" cy="5212080"/>
              </a:xfrm>
              <a:blipFill>
                <a:blip r:embed="rId2"/>
                <a:stretch>
                  <a:fillRect l="-2524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91818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0C1FCB8-1931-2945-B4F2-0BCCA9D228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/>
              <a:t>Verschil</a:t>
            </a:r>
          </a:p>
        </p:txBody>
      </p:sp>
      <p:pic>
        <p:nvPicPr>
          <p:cNvPr id="5" name="Tijdelijke aanduiding voor inhoud 3">
            <a:extLst>
              <a:ext uri="{FF2B5EF4-FFF2-40B4-BE49-F238E27FC236}">
                <a16:creationId xmlns:a16="http://schemas.microsoft.com/office/drawing/2014/main" id="{6FF590FA-1FA6-FF40-A3F1-D6A3AAAE655E}"/>
              </a:ext>
            </a:extLst>
          </p:cNvPr>
          <p:cNvPicPr>
            <a:picLocks/>
          </p:cNvPicPr>
          <p:nvPr/>
        </p:nvPicPr>
        <p:blipFill rotWithShape="1">
          <a:blip r:embed="rId2" cstate="print"/>
          <a:srcRect l="528" t="14151" r="61376" b="38905"/>
          <a:stretch/>
        </p:blipFill>
        <p:spPr bwMode="auto">
          <a:xfrm>
            <a:off x="1371600" y="1428750"/>
            <a:ext cx="7098030" cy="465201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106218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42A327E-9226-8B45-9D5C-8DB349177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b="1" dirty="0"/>
              <a:t>Verschil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ijdelijke aanduiding voor inhoud 2">
                <a:extLst>
                  <a:ext uri="{FF2B5EF4-FFF2-40B4-BE49-F238E27FC236}">
                    <a16:creationId xmlns:a16="http://schemas.microsoft.com/office/drawing/2014/main" id="{AA353F0E-E048-594C-BE29-0A8236F28EE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371600" y="1729409"/>
                <a:ext cx="9899374" cy="4432851"/>
              </a:xfrm>
            </p:spPr>
            <p:txBody>
              <a:bodyPr>
                <a:normAutofit/>
              </a:bodyPr>
              <a:lstStyle/>
              <a:p>
                <a:r>
                  <a:rPr lang="nl-NL" sz="4000" dirty="0"/>
                  <a:t>Het verschil </a:t>
                </a:r>
                <a:r>
                  <a:rPr lang="nl-NL" sz="4000" b="1" dirty="0"/>
                  <a:t>A\B</a:t>
                </a:r>
                <a:r>
                  <a:rPr lang="nl-NL" sz="4000" dirty="0"/>
                  <a:t> bestaat uit de elementen die wel tot A, maar niet tot B behoren.</a:t>
                </a:r>
                <a:br>
                  <a:rPr lang="nl-NL" sz="4000" dirty="0"/>
                </a:br>
                <a:endParaRPr lang="nl-NL" sz="4000" dirty="0"/>
              </a:p>
              <a:p>
                <a:r>
                  <a:rPr lang="nl-NL" sz="4000" b="1" dirty="0"/>
                  <a:t>A\B</a:t>
                </a:r>
                <a:r>
                  <a:rPr lang="nl-NL" sz="4000" dirty="0"/>
                  <a:t> = { x | x</a:t>
                </a:r>
                <a14:m>
                  <m:oMath xmlns:m="http://schemas.openxmlformats.org/officeDocument/2006/math">
                    <m:r>
                      <a:rPr lang="nl-NL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nl-NL" sz="4000" dirty="0"/>
                  <a:t>A </a:t>
                </a:r>
                <a14:m>
                  <m:oMath xmlns:m="http://schemas.openxmlformats.org/officeDocument/2006/math">
                    <m:r>
                      <a:rPr lang="nl-NL" sz="4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∧</m:t>
                    </m:r>
                  </m:oMath>
                </a14:m>
                <a:r>
                  <a:rPr lang="nl-NL" sz="4000" dirty="0"/>
                  <a:t> x</a:t>
                </a:r>
                <a14:m>
                  <m:oMath xmlns:m="http://schemas.openxmlformats.org/officeDocument/2006/math">
                    <m:r>
                      <a:rPr lang="nl-NL" sz="40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∉</m:t>
                    </m:r>
                  </m:oMath>
                </a14:m>
                <a:r>
                  <a:rPr lang="nl-NL" sz="4000" dirty="0"/>
                  <a:t>B }</a:t>
                </a:r>
                <a:br>
                  <a:rPr lang="nl-NL" sz="4000" dirty="0"/>
                </a:br>
                <a:endParaRPr lang="nl-NL" sz="4000" dirty="0"/>
              </a:p>
              <a:p>
                <a:r>
                  <a:rPr lang="nl-NL" sz="4000" b="1" u="sng" dirty="0"/>
                  <a:t>VB:</a:t>
                </a:r>
                <a:r>
                  <a:rPr lang="nl-NL" sz="4000" dirty="0"/>
                  <a:t> A= {3,6,9,12} en B= {9,10,11,12}</a:t>
                </a:r>
                <a:br>
                  <a:rPr lang="nl-NL" sz="4000" dirty="0"/>
                </a:br>
                <a:r>
                  <a:rPr lang="nl-NL" sz="4000" dirty="0"/>
                  <a:t>Dan is </a:t>
                </a:r>
                <a:r>
                  <a:rPr lang="nl-NL" sz="4000" b="1" dirty="0"/>
                  <a:t>A\B</a:t>
                </a:r>
                <a:r>
                  <a:rPr lang="nl-NL" sz="4000" dirty="0"/>
                  <a:t> = {3,6}</a:t>
                </a:r>
              </a:p>
              <a:p>
                <a:pPr marL="0" indent="0">
                  <a:buNone/>
                </a:pPr>
                <a:endParaRPr lang="nl-NL" sz="2800" dirty="0"/>
              </a:p>
            </p:txBody>
          </p:sp>
        </mc:Choice>
        <mc:Fallback xmlns="">
          <p:sp>
            <p:nvSpPr>
              <p:cNvPr id="3" name="Tijdelijke aanduiding voor inhoud 2">
                <a:extLst>
                  <a:ext uri="{FF2B5EF4-FFF2-40B4-BE49-F238E27FC236}">
                    <a16:creationId xmlns:a16="http://schemas.microsoft.com/office/drawing/2014/main" id="{AA353F0E-E048-594C-BE29-0A8236F28EE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71600" y="1729409"/>
                <a:ext cx="9899374" cy="4432851"/>
              </a:xfrm>
              <a:blipFill>
                <a:blip r:embed="rId3"/>
                <a:stretch>
                  <a:fillRect l="-2054" t="-3143" b="-5429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41505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theme/theme1.xml><?xml version="1.0" encoding="utf-8"?>
<a:theme xmlns:a="http://schemas.openxmlformats.org/drawingml/2006/main" name="Bijsnijden">
  <a:themeElements>
    <a:clrScheme name="Bijsnijden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Bijsnijden">
      <a:majorFont>
        <a:latin typeface="Franklin Gothic Book" panose="020B0503020102020204"/>
        <a:ea typeface=""/>
        <a:cs typeface=""/>
      </a:majorFont>
      <a:minorFont>
        <a:latin typeface="Franklin Gothic Book" panose="020B0503020102020204"/>
        <a:ea typeface=""/>
        <a:cs typeface=""/>
      </a:minorFont>
    </a:fontScheme>
    <a:fmtScheme name="Bijsnijden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3283</TotalTime>
  <Words>167</Words>
  <Application>Microsoft Macintosh PowerPoint</Application>
  <PresentationFormat>Breedbeeld</PresentationFormat>
  <Paragraphs>44</Paragraphs>
  <Slides>12</Slides>
  <Notes>5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12</vt:i4>
      </vt:variant>
    </vt:vector>
  </HeadingPairs>
  <TitlesOfParts>
    <vt:vector size="17" baseType="lpstr">
      <vt:lpstr>Calibri</vt:lpstr>
      <vt:lpstr>Cambria Math</vt:lpstr>
      <vt:lpstr>Franklin Gothic Book</vt:lpstr>
      <vt:lpstr>Wingdings</vt:lpstr>
      <vt:lpstr>Bijsnijden</vt:lpstr>
      <vt:lpstr>Rekenen </vt:lpstr>
      <vt:lpstr>Lesplanning</vt:lpstr>
      <vt:lpstr>PowerPoint-presentatie</vt:lpstr>
      <vt:lpstr>PowerPoint-presentatie</vt:lpstr>
      <vt:lpstr>Deelverzameling</vt:lpstr>
      <vt:lpstr>Vereniging  A∪B</vt:lpstr>
      <vt:lpstr>Vereniging</vt:lpstr>
      <vt:lpstr>Verschil</vt:lpstr>
      <vt:lpstr>Verschil</vt:lpstr>
      <vt:lpstr>Voorbeeldopgave</vt:lpstr>
      <vt:lpstr>Opgaven maken (25 min)</vt:lpstr>
      <vt:lpstr>Afsluiting</vt:lpstr>
    </vt:vector>
  </TitlesOfParts>
  <Company>Hogeschool Rotterdam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Rekenen</dc:title>
  <dc:creator>Koçak, R. (0880097)</dc:creator>
  <cp:lastModifiedBy>Rabia Koçak (0880097)</cp:lastModifiedBy>
  <cp:revision>151</cp:revision>
  <dcterms:created xsi:type="dcterms:W3CDTF">2017-09-05T12:34:40Z</dcterms:created>
  <dcterms:modified xsi:type="dcterms:W3CDTF">2018-11-20T08:20:18Z</dcterms:modified>
</cp:coreProperties>
</file>