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325" r:id="rId3"/>
    <p:sldId id="305" r:id="rId4"/>
    <p:sldId id="312" r:id="rId5"/>
    <p:sldId id="311" r:id="rId6"/>
    <p:sldId id="315" r:id="rId7"/>
    <p:sldId id="313" r:id="rId8"/>
    <p:sldId id="314" r:id="rId9"/>
    <p:sldId id="316" r:id="rId10"/>
    <p:sldId id="321" r:id="rId11"/>
    <p:sldId id="317" r:id="rId12"/>
    <p:sldId id="318" r:id="rId13"/>
    <p:sldId id="319" r:id="rId14"/>
    <p:sldId id="320" r:id="rId15"/>
    <p:sldId id="323" r:id="rId16"/>
    <p:sldId id="310" r:id="rId17"/>
    <p:sldId id="324" r:id="rId18"/>
    <p:sldId id="32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88" autoAdjust="0"/>
    <p:restoredTop sz="87461" autoAdjust="0"/>
  </p:normalViewPr>
  <p:slideViewPr>
    <p:cSldViewPr snapToGrid="0">
      <p:cViewPr varScale="1">
        <p:scale>
          <a:sx n="112" d="100"/>
          <a:sy n="112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AE5F8-E8F4-4F95-9964-74E98A4770A5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66CC7-808F-41FD-866E-38E186E36E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825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02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Op het bord uitschrijven!!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B66CC7-808F-41FD-866E-38E186E36E9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710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BBFB78-94B4-493F-B7F4-6855A8768923}" type="datetimeFigureOut">
              <a:rPr lang="nl-NL" smtClean="0"/>
              <a:t>06-11-18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CB1B14-C37B-478E-8A83-77EDFE5C62F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404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Pi_(wiskunde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896111"/>
            <a:ext cx="10058400" cy="1938529"/>
          </a:xfrm>
        </p:spPr>
        <p:txBody>
          <a:bodyPr/>
          <a:lstStyle/>
          <a:p>
            <a:pPr algn="l"/>
            <a:r>
              <a:rPr lang="nl-NL" sz="115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Rekenen</a:t>
            </a:r>
            <a:r>
              <a:rPr lang="nl-NL" sz="11500" b="1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366260"/>
            <a:ext cx="9689869" cy="1560407"/>
          </a:xfrm>
        </p:spPr>
        <p:txBody>
          <a:bodyPr>
            <a:noAutofit/>
          </a:bodyPr>
          <a:lstStyle/>
          <a:p>
            <a:pPr algn="r"/>
            <a:r>
              <a:rPr lang="nl-NL" sz="3200" dirty="0"/>
              <a:t>Mevr. Koçak</a:t>
            </a:r>
          </a:p>
          <a:p>
            <a:pPr algn="r"/>
            <a:r>
              <a:rPr lang="nl-NL" sz="3200" dirty="0"/>
              <a:t>6 november 2018</a:t>
            </a:r>
          </a:p>
        </p:txBody>
      </p:sp>
    </p:spTree>
    <p:extLst>
      <p:ext uri="{BB962C8B-B14F-4D97-AF65-F5344CB8AC3E}">
        <p14:creationId xmlns:p14="http://schemas.microsoft.com/office/powerpoint/2010/main" val="1056527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98EF22-4D4F-9941-A611-C05C4C4D1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Voorbeeldopgaven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697302DC-AAED-6B42-A66A-37428D9C4D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17964"/>
                <a:ext cx="9601200" cy="414943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sz="3200" dirty="0">
                    <a:ea typeface="Cambria Math" panose="02040503050406030204" pitchFamily="18" charset="0"/>
                  </a:rPr>
                  <a:t>Geef aan wat er op __ moet staan: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l-NL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4400" dirty="0"/>
                  <a:t> </a:t>
                </a:r>
                <a:r>
                  <a:rPr lang="nl-NL" sz="3200" dirty="0"/>
                  <a:t>of</a:t>
                </a:r>
                <a:r>
                  <a:rPr lang="nl-NL" sz="4400" dirty="0"/>
                  <a:t> </a:t>
                </a:r>
                <a14:m>
                  <m:oMath xmlns:m="http://schemas.openxmlformats.org/officeDocument/2006/math">
                    <m:r>
                      <a:rPr lang="nl-NL" sz="4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endParaRPr lang="nl-NL" sz="4400" dirty="0"/>
              </a:p>
              <a:p>
                <a:r>
                  <a:rPr lang="nl-NL" sz="3200" dirty="0"/>
                  <a:t>5 __ {1, 2, 3, …, 9, 10}</a:t>
                </a:r>
              </a:p>
              <a:p>
                <a:r>
                  <a:rPr lang="nl-NL" sz="3200" dirty="0"/>
                  <a:t>-4 __ </a:t>
                </a:r>
                <a14:m>
                  <m:oMath xmlns:m="http://schemas.openxmlformats.org/officeDocument/2006/math">
                    <m:r>
                      <a:rPr lang="nl-N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endParaRPr lang="nl-NL" sz="3200" dirty="0"/>
              </a:p>
              <a:p>
                <a:r>
                  <a:rPr lang="nl-NL" sz="3200" dirty="0"/>
                  <a:t>56 __ </a:t>
                </a:r>
                <a14:m>
                  <m:oMath xmlns:m="http://schemas.openxmlformats.org/officeDocument/2006/math">
                    <m:r>
                      <a:rPr lang="nl-N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nl-NL" sz="3200" dirty="0"/>
              </a:p>
              <a:p>
                <a:r>
                  <a:rPr lang="nl-NL" sz="3200" dirty="0"/>
                  <a:t>-43876 __ </a:t>
                </a:r>
                <a14:m>
                  <m:oMath xmlns:m="http://schemas.openxmlformats.org/officeDocument/2006/math">
                    <m:r>
                      <a:rPr lang="nl-N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endParaRPr lang="nl-NL" sz="3200" dirty="0"/>
              </a:p>
              <a:p>
                <a:endParaRPr lang="nl-NL" sz="32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697302DC-AAED-6B42-A66A-37428D9C4D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17964"/>
                <a:ext cx="9601200" cy="4149436"/>
              </a:xfrm>
              <a:blipFill>
                <a:blip r:embed="rId2"/>
                <a:stretch>
                  <a:fillRect l="-1587" t="-21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7486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6E3065-3138-3D4B-9917-D0C4611B6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Hoe noteer je een </a:t>
            </a:r>
            <a:r>
              <a:rPr lang="nl-NL" b="1" dirty="0" err="1"/>
              <a:t>getalverzameling</a:t>
            </a:r>
            <a:r>
              <a:rPr lang="nl-NL" b="1" dirty="0"/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A5DB87-C62A-3143-832C-A8957BA20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7654"/>
            <a:ext cx="10120184" cy="3939746"/>
          </a:xfrm>
        </p:spPr>
        <p:txBody>
          <a:bodyPr/>
          <a:lstStyle/>
          <a:p>
            <a:pPr marL="0" indent="0">
              <a:buNone/>
            </a:pPr>
            <a:r>
              <a:rPr lang="nl-NL" sz="3200" dirty="0"/>
              <a:t>Er zijn vier manieren om een verzameling te noteren. </a:t>
            </a:r>
            <a:br>
              <a:rPr lang="nl-NL" sz="3200" dirty="0"/>
            </a:br>
            <a:r>
              <a:rPr lang="nl-NL" sz="3200" dirty="0"/>
              <a:t>Bij alle notaties maak je gebruik van accolades. </a:t>
            </a:r>
          </a:p>
          <a:p>
            <a:endParaRPr lang="nl-NL" sz="3200" dirty="0"/>
          </a:p>
          <a:p>
            <a:pPr lvl="0"/>
            <a:r>
              <a:rPr lang="nl-NL" sz="3200" dirty="0"/>
              <a:t>De elementen van de verzameling opsommen.</a:t>
            </a:r>
            <a:br>
              <a:rPr lang="nl-NL" sz="3200" dirty="0"/>
            </a:br>
            <a:r>
              <a:rPr lang="nl-NL" sz="3200" dirty="0"/>
              <a:t>{ 1, 2, 3, 4 }</a:t>
            </a:r>
          </a:p>
          <a:p>
            <a:pPr lvl="0"/>
            <a:r>
              <a:rPr lang="nl-NL" sz="3200" dirty="0"/>
              <a:t>Opsomming suggereren met behulp van stippen.</a:t>
            </a:r>
            <a:br>
              <a:rPr lang="nl-NL" sz="3200" dirty="0"/>
            </a:br>
            <a:r>
              <a:rPr lang="nl-NL" sz="3200" dirty="0"/>
              <a:t>{ 2, 4, 6, 8, 10, 12, …}</a:t>
            </a:r>
          </a:p>
          <a:p>
            <a:pPr marL="0" indent="0">
              <a:buNone/>
            </a:pPr>
            <a:endParaRPr lang="nl-NL" sz="32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613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58B2542-AC1E-8840-8E3C-631719C0C1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599" y="1323833"/>
                <a:ext cx="10133463" cy="4543567"/>
              </a:xfrm>
            </p:spPr>
            <p:txBody>
              <a:bodyPr>
                <a:normAutofit/>
              </a:bodyPr>
              <a:lstStyle/>
              <a:p>
                <a:pPr lvl="0"/>
                <a:r>
                  <a:rPr lang="nl-NL" sz="3200" dirty="0"/>
                  <a:t>Het vermelden van een voorwaarde waaraan de elementen moeten voldoen. </a:t>
                </a:r>
                <a:br>
                  <a:rPr lang="nl-NL" sz="3200" dirty="0"/>
                </a:br>
                <a:r>
                  <a:rPr lang="nl-NL" sz="3200" dirty="0"/>
                  <a:t>{ x </a:t>
                </a:r>
                <a14:m>
                  <m:oMath xmlns:m="http://schemas.openxmlformats.org/officeDocument/2006/math">
                    <m:r>
                      <a:rPr lang="nl-N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dirty="0"/>
                  <a:t> </a:t>
                </a:r>
                <a:r>
                  <a:rPr lang="nl-NL" sz="3200" b="1" dirty="0"/>
                  <a:t>N </a:t>
                </a:r>
                <a:r>
                  <a:rPr lang="nl-NL" sz="3200" dirty="0"/>
                  <a:t>| x is oneven}</a:t>
                </a:r>
              </a:p>
              <a:p>
                <a:pPr lvl="0"/>
                <a:endParaRPr lang="nl-NL" sz="3200" dirty="0"/>
              </a:p>
              <a:p>
                <a:pPr lvl="0"/>
                <a:r>
                  <a:rPr lang="nl-NL" sz="3200" dirty="0"/>
                  <a:t>Het vermelden van een interval waaraan de elementen moeten voldoen.</a:t>
                </a:r>
                <a:br>
                  <a:rPr lang="nl-NL" sz="3200" dirty="0"/>
                </a:br>
                <a:r>
                  <a:rPr lang="nl-NL" sz="3200" dirty="0"/>
                  <a:t>{ x </a:t>
                </a:r>
                <a14:m>
                  <m:oMath xmlns:m="http://schemas.openxmlformats.org/officeDocument/2006/math">
                    <m:r>
                      <a:rPr lang="nl-N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dirty="0"/>
                  <a:t> </a:t>
                </a:r>
                <a:r>
                  <a:rPr lang="nl-NL" sz="3200" b="1" dirty="0"/>
                  <a:t>N </a:t>
                </a:r>
                <a:r>
                  <a:rPr lang="nl-NL" sz="3200" dirty="0"/>
                  <a:t>| x</a:t>
                </a:r>
                <a:r>
                  <a:rPr lang="nl-NL" sz="3200" b="1" dirty="0"/>
                  <a:t> </a:t>
                </a:r>
                <a:r>
                  <a:rPr lang="nl-NL" sz="3200" dirty="0"/>
                  <a:t>&gt; 5 }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58B2542-AC1E-8840-8E3C-631719C0C1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599" y="1323833"/>
                <a:ext cx="10133463" cy="4543567"/>
              </a:xfrm>
              <a:blipFill>
                <a:blip r:embed="rId2"/>
                <a:stretch>
                  <a:fillRect l="-1504" t="-1950" r="-6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7FC8F-97CC-284A-8709-4D153D388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Voorbeeldopgave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785F1ED-8D47-2945-8C35-724324BFB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nl-NL" sz="3200" dirty="0"/>
                  <a:t>{ x </a:t>
                </a:r>
                <a14:m>
                  <m:oMath xmlns:m="http://schemas.openxmlformats.org/officeDocument/2006/math">
                    <m:r>
                      <a:rPr lang="nl-NL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dirty="0"/>
                  <a:t> </a:t>
                </a:r>
                <a:r>
                  <a:rPr lang="nl-NL" sz="3200" b="1" dirty="0"/>
                  <a:t>N </a:t>
                </a:r>
                <a:r>
                  <a:rPr lang="nl-NL" sz="3200" dirty="0"/>
                  <a:t>| x</a:t>
                </a:r>
                <a:r>
                  <a:rPr lang="nl-NL" sz="3200" b="1" dirty="0"/>
                  <a:t> </a:t>
                </a:r>
                <a:r>
                  <a:rPr lang="nl-NL" sz="3200" dirty="0"/>
                  <a:t>&lt; 4 } = { ? }</a:t>
                </a:r>
              </a:p>
              <a:p>
                <a:r>
                  <a:rPr lang="nl-NL" sz="3200" dirty="0"/>
                  <a:t>{ x </a:t>
                </a:r>
                <a14:m>
                  <m:oMath xmlns:m="http://schemas.openxmlformats.org/officeDocument/2006/math">
                    <m:r>
                      <a:rPr lang="nl-N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dirty="0"/>
                  <a:t> </a:t>
                </a:r>
                <a:r>
                  <a:rPr lang="nl-NL" sz="3200" b="1" dirty="0" err="1"/>
                  <a:t>Z</a:t>
                </a:r>
                <a:r>
                  <a:rPr lang="nl-NL" sz="3200" b="1" dirty="0"/>
                  <a:t> </a:t>
                </a:r>
                <a:r>
                  <a:rPr lang="nl-NL" sz="3200" dirty="0"/>
                  <a:t>|-5 &lt; x &lt; 5 } = { ? }</a:t>
                </a:r>
              </a:p>
              <a:p>
                <a:endParaRPr lang="nl-NL" sz="32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7785F1ED-8D47-2945-8C35-724324BFB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87" t="-319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422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750720-D1E2-E74E-90F9-C2E788E1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59F6C5-8D8A-5744-9AD8-13DF23173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>
                <a:latin typeface="Calibri" panose="020F0502020204030204" pitchFamily="34" charset="0"/>
              </a:rPr>
              <a:t>Elk element moet je maar 1x opschrijven </a:t>
            </a:r>
          </a:p>
          <a:p>
            <a:r>
              <a:rPr lang="nl-NL" sz="3200" dirty="0">
                <a:latin typeface="Calibri" panose="020F0502020204030204" pitchFamily="34" charset="0"/>
              </a:rPr>
              <a:t>De volgorde van de elementen is irrelevant, maar wij schrijven de getallen/elementen op volgorde.</a:t>
            </a:r>
          </a:p>
          <a:p>
            <a:r>
              <a:rPr lang="nl-NL" sz="3200" dirty="0">
                <a:latin typeface="Calibri" panose="020F0502020204030204" pitchFamily="34" charset="0"/>
              </a:rPr>
              <a:t>{1, 1, 2, 3, 3} is hetzelfde als {1, 2, 3} </a:t>
            </a:r>
          </a:p>
          <a:p>
            <a:r>
              <a:rPr lang="nl-NL" sz="3200" dirty="0">
                <a:latin typeface="Calibri" panose="020F0502020204030204" pitchFamily="34" charset="0"/>
              </a:rPr>
              <a:t>{1,2,3} is hetzelfde als {3, 2, 1}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12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6F43-D30A-E945-9CC2-701306318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Opgave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4B8FFC2-F070-904F-96FB-47C9B74D5F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524000"/>
                <a:ext cx="9822873" cy="4343400"/>
              </a:xfrm>
            </p:spPr>
            <p:txBody>
              <a:bodyPr>
                <a:noAutofit/>
              </a:bodyPr>
              <a:lstStyle/>
              <a:p>
                <a:pPr lvl="0"/>
                <a:r>
                  <a:rPr lang="nl-NL" sz="3200" i="1" dirty="0"/>
                  <a:t>Geef de volgende verzamelingen in een andere notatievorm. (Opsomming suggereren / opsommen)</a:t>
                </a:r>
                <a:br>
                  <a:rPr lang="nl-NL" sz="3200" i="1" dirty="0"/>
                </a:br>
                <a:r>
                  <a:rPr lang="nl-NL" sz="3200" i="1" dirty="0"/>
                  <a:t>a. A = { x </a:t>
                </a:r>
                <a14:m>
                  <m:oMath xmlns:m="http://schemas.openxmlformats.org/officeDocument/2006/math">
                    <m:r>
                      <a:rPr lang="nl-NL" sz="32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i="1" dirty="0"/>
                  <a:t> </a:t>
                </a:r>
                <a:r>
                  <a:rPr lang="nl-NL" sz="3200" b="1" i="1" dirty="0"/>
                  <a:t>N </a:t>
                </a:r>
                <a:r>
                  <a:rPr lang="nl-NL" sz="3200" i="1" dirty="0"/>
                  <a:t>| 3 &lt; x &lt; 9</a:t>
                </a:r>
                <a:r>
                  <a:rPr lang="nl-NL" sz="3200" b="1" i="1" dirty="0"/>
                  <a:t> </a:t>
                </a:r>
                <a:r>
                  <a:rPr lang="nl-NL" sz="3200" i="1" dirty="0"/>
                  <a:t>}</a:t>
                </a:r>
                <a:br>
                  <a:rPr lang="nl-NL" sz="3200" i="1" dirty="0"/>
                </a:br>
                <a:r>
                  <a:rPr lang="nl-NL" sz="3200" i="1" dirty="0"/>
                  <a:t>b. B = { x </a:t>
                </a:r>
                <a14:m>
                  <m:oMath xmlns:m="http://schemas.openxmlformats.org/officeDocument/2006/math">
                    <m:r>
                      <a:rPr lang="nl-NL" sz="32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i="1" dirty="0"/>
                  <a:t> </a:t>
                </a:r>
                <a:r>
                  <a:rPr lang="nl-NL" sz="3200" b="1" i="1" dirty="0"/>
                  <a:t>N</a:t>
                </a:r>
                <a:r>
                  <a:rPr lang="nl-NL" sz="3200" i="1" dirty="0"/>
                  <a:t> | x is oneven, x &lt; 11 }</a:t>
                </a:r>
                <a:br>
                  <a:rPr lang="nl-NL" sz="3200" i="1" dirty="0"/>
                </a:br>
                <a:r>
                  <a:rPr lang="nl-NL" sz="3200" i="1" dirty="0"/>
                  <a:t>c. C = { x </a:t>
                </a:r>
                <a14:m>
                  <m:oMath xmlns:m="http://schemas.openxmlformats.org/officeDocument/2006/math">
                    <m:r>
                      <a:rPr lang="nl-NL" sz="32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nl-NL" sz="3200" i="1" dirty="0"/>
                  <a:t> </a:t>
                </a:r>
                <a:r>
                  <a:rPr lang="nl-NL" sz="3200" b="1" i="1" dirty="0"/>
                  <a:t>N</a:t>
                </a:r>
                <a:r>
                  <a:rPr lang="nl-NL" sz="3200" i="1" dirty="0"/>
                  <a:t> | x is even }</a:t>
                </a:r>
                <a:br>
                  <a:rPr lang="nl-NL" sz="3200" i="1" dirty="0"/>
                </a:br>
                <a:endParaRPr lang="nl-NL" sz="3200" dirty="0"/>
              </a:p>
              <a:p>
                <a:r>
                  <a:rPr lang="nl-NL" sz="3200" i="1" dirty="0"/>
                  <a:t>Welke van deze verzamelingen zijn hetzelfde. </a:t>
                </a:r>
                <a:br>
                  <a:rPr lang="nl-NL" sz="3200" i="1" dirty="0"/>
                </a:br>
                <a:r>
                  <a:rPr lang="nl-NL" sz="3200" i="1" dirty="0"/>
                  <a:t>Geef aan waarom dat zo is.</a:t>
                </a:r>
                <a:br>
                  <a:rPr lang="nl-NL" sz="3200" i="1" dirty="0"/>
                </a:br>
                <a:r>
                  <a:rPr lang="nl-NL" sz="3200" i="1" dirty="0"/>
                  <a:t>A: {1,2,3}, B: {1,1,2}, C: {2,3,2,1}, D: {1,1,1,3,3,}?</a:t>
                </a:r>
                <a:endParaRPr lang="nl-NL" sz="3200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14B8FFC2-F070-904F-96FB-47C9B74D5F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524000"/>
                <a:ext cx="9822873" cy="4343400"/>
              </a:xfrm>
              <a:blipFill>
                <a:blip r:embed="rId2"/>
                <a:stretch>
                  <a:fillRect l="-1552" t="-2632" b="-49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242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6600" b="1" dirty="0">
                <a:solidFill>
                  <a:schemeClr val="tx1"/>
                </a:solidFill>
              </a:rPr>
              <a:t>Samenvatting</a:t>
            </a:r>
            <a:endParaRPr lang="nl-NL" b="1" dirty="0">
              <a:solidFill>
                <a:schemeClr val="tx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88040" cy="4023360"/>
          </a:xfrm>
        </p:spPr>
        <p:txBody>
          <a:bodyPr>
            <a:normAutofit/>
          </a:bodyPr>
          <a:lstStyle/>
          <a:p>
            <a:r>
              <a:rPr lang="nl-NL" sz="4000" i="1" dirty="0">
                <a:solidFill>
                  <a:schemeClr val="tx1"/>
                </a:solidFill>
              </a:rPr>
              <a:t>Wat hebben we geleerd vandaag?</a:t>
            </a:r>
            <a:br>
              <a:rPr lang="nl-NL" sz="4000" i="1" dirty="0">
                <a:solidFill>
                  <a:schemeClr val="tx1"/>
                </a:solidFill>
              </a:rPr>
            </a:br>
            <a:endParaRPr lang="nl-NL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93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4644EA-5AA9-A244-8EE2-E41624B66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Kahoot</a:t>
            </a:r>
            <a:r>
              <a:rPr lang="nl-NL" b="1" dirty="0"/>
              <a:t> 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2516F2-5925-1642-8775-915D5334D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8813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93120A-0492-A449-9127-A0AB22D6E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Afsluiting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47B970-0E89-1744-9834-F22428668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1855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EB110-A0EF-8545-A11D-4DBED4542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nl-NL" dirty="0"/>
              <a:t>Wat gaan we vandaag doen?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5A14AC-00AD-AA4A-A37B-3990E660A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5950"/>
            <a:ext cx="9601200" cy="3981450"/>
          </a:xfrm>
        </p:spPr>
        <p:txBody>
          <a:bodyPr>
            <a:normAutofit/>
          </a:bodyPr>
          <a:lstStyle/>
          <a:p>
            <a:r>
              <a:rPr lang="nl-NL" sz="2400" dirty="0"/>
              <a:t>Introductie nieuw onderwerp</a:t>
            </a:r>
          </a:p>
          <a:p>
            <a:r>
              <a:rPr lang="nl-NL" sz="2400" dirty="0"/>
              <a:t>Spel</a:t>
            </a:r>
          </a:p>
          <a:p>
            <a:r>
              <a:rPr lang="nl-NL" sz="2400" dirty="0"/>
              <a:t>Basiskennis nieuw onderwerp</a:t>
            </a:r>
          </a:p>
          <a:p>
            <a:r>
              <a:rPr lang="nl-NL" sz="2400" dirty="0"/>
              <a:t>Aantekeningen maken / Oefenen</a:t>
            </a:r>
          </a:p>
          <a:p>
            <a:r>
              <a:rPr lang="nl-NL" sz="2400" dirty="0"/>
              <a:t>Samenvatten</a:t>
            </a:r>
          </a:p>
          <a:p>
            <a:r>
              <a:rPr lang="nl-NL" sz="2400" dirty="0" err="1"/>
              <a:t>Kahoot</a:t>
            </a:r>
            <a:endParaRPr lang="nl-NL" sz="2400" dirty="0"/>
          </a:p>
          <a:p>
            <a:r>
              <a:rPr lang="nl-NL" sz="2400" dirty="0"/>
              <a:t>Toets Talstelsels inzage</a:t>
            </a:r>
          </a:p>
          <a:p>
            <a:r>
              <a:rPr lang="nl-NL" sz="2400" dirty="0"/>
              <a:t>Afsluiting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34713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Een nieuw onderwerp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71600" y="1909483"/>
            <a:ext cx="9601200" cy="3581400"/>
          </a:xfrm>
        </p:spPr>
        <p:txBody>
          <a:bodyPr>
            <a:normAutofit/>
          </a:bodyPr>
          <a:lstStyle/>
          <a:p>
            <a:r>
              <a:rPr lang="nl-NL" sz="3200" dirty="0"/>
              <a:t>Geen boek</a:t>
            </a:r>
          </a:p>
          <a:p>
            <a:r>
              <a:rPr lang="nl-NL" sz="3200" dirty="0"/>
              <a:t>Geen rekenmachine</a:t>
            </a:r>
          </a:p>
          <a:p>
            <a:r>
              <a:rPr lang="nl-NL" sz="3200" b="1" dirty="0"/>
              <a:t>Schrift + pen</a:t>
            </a:r>
          </a:p>
        </p:txBody>
      </p:sp>
    </p:spTree>
    <p:extLst>
      <p:ext uri="{BB962C8B-B14F-4D97-AF65-F5344CB8AC3E}">
        <p14:creationId xmlns:p14="http://schemas.microsoft.com/office/powerpoint/2010/main" val="516597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754FB-C3FE-CF46-A0E0-AAE6CB98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Verzamelingenleer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9008D-7CDD-FB41-8BBC-A6CC1482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09482"/>
            <a:ext cx="9601200" cy="3957918"/>
          </a:xfrm>
        </p:spPr>
        <p:txBody>
          <a:bodyPr>
            <a:normAutofit/>
          </a:bodyPr>
          <a:lstStyle/>
          <a:p>
            <a:r>
              <a:rPr lang="nl-NL" sz="3200" dirty="0"/>
              <a:t>Waar denk je aan?</a:t>
            </a:r>
          </a:p>
          <a:p>
            <a:r>
              <a:rPr lang="nl-NL" sz="3200" dirty="0"/>
              <a:t>Voorbeelden van verzamelingen.</a:t>
            </a:r>
          </a:p>
          <a:p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83810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2DFA3-0F92-C94C-BDBE-2767AC21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Spel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CF6443-B9C8-124C-9DC8-C0E1509B9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6376"/>
            <a:ext cx="9601200" cy="3931024"/>
          </a:xfrm>
        </p:spPr>
        <p:txBody>
          <a:bodyPr>
            <a:normAutofit/>
          </a:bodyPr>
          <a:lstStyle/>
          <a:p>
            <a:r>
              <a:rPr lang="nl-NL" sz="3200" dirty="0"/>
              <a:t>In welke groep hoor jij?</a:t>
            </a:r>
          </a:p>
          <a:p>
            <a:r>
              <a:rPr lang="nl-NL" sz="3200" dirty="0"/>
              <a:t>Regels!</a:t>
            </a:r>
          </a:p>
        </p:txBody>
      </p:sp>
    </p:spTree>
    <p:extLst>
      <p:ext uri="{BB962C8B-B14F-4D97-AF65-F5344CB8AC3E}">
        <p14:creationId xmlns:p14="http://schemas.microsoft.com/office/powerpoint/2010/main" val="936035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F1CDF8-2B76-B740-9414-FEAF8ECD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/>
              <a:t>In welke groep hoor jij?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AA1E7D-7D07-7B4C-AA3B-795A43C939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147" y="1762267"/>
            <a:ext cx="5455508" cy="5099537"/>
          </a:xfrm>
        </p:spPr>
        <p:txBody>
          <a:bodyPr>
            <a:noAutofit/>
          </a:bodyPr>
          <a:lstStyle/>
          <a:p>
            <a:r>
              <a:rPr lang="nl-NL" sz="3000" dirty="0"/>
              <a:t>Ik heb een spijkerbroek aan.</a:t>
            </a:r>
          </a:p>
          <a:p>
            <a:r>
              <a:rPr lang="nl-NL" sz="3000" dirty="0"/>
              <a:t>Ik heb zwarte schoenen.</a:t>
            </a:r>
          </a:p>
          <a:p>
            <a:r>
              <a:rPr lang="nl-NL" sz="3000" dirty="0"/>
              <a:t>Ik heb accessoires.</a:t>
            </a:r>
          </a:p>
          <a:p>
            <a:r>
              <a:rPr lang="nl-NL" sz="3000" dirty="0"/>
              <a:t>Ik heb mijn rekenboek bij me.</a:t>
            </a:r>
          </a:p>
          <a:p>
            <a:r>
              <a:rPr lang="nl-NL" sz="3000" dirty="0"/>
              <a:t>Ik ben 18+.	</a:t>
            </a:r>
          </a:p>
          <a:p>
            <a:r>
              <a:rPr lang="nl-NL" sz="3000" dirty="0"/>
              <a:t>Ik zit op een sport.</a:t>
            </a:r>
          </a:p>
          <a:p>
            <a:r>
              <a:rPr lang="nl-NL" sz="3000" dirty="0"/>
              <a:t>Ik heb een iPhone.</a:t>
            </a:r>
          </a:p>
          <a:p>
            <a:endParaRPr lang="nl-NL" sz="3000" dirty="0"/>
          </a:p>
          <a:p>
            <a:endParaRPr lang="nl-NL" sz="30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3C4352-3983-7342-8E92-8351DDB85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7718" y="1762267"/>
            <a:ext cx="6024282" cy="4667051"/>
          </a:xfrm>
        </p:spPr>
        <p:txBody>
          <a:bodyPr>
            <a:noAutofit/>
          </a:bodyPr>
          <a:lstStyle/>
          <a:p>
            <a:r>
              <a:rPr lang="nl-NL" sz="3000" dirty="0"/>
              <a:t>Ik heb geen spijkerbroek aan.</a:t>
            </a:r>
          </a:p>
          <a:p>
            <a:r>
              <a:rPr lang="nl-NL" sz="3000" dirty="0"/>
              <a:t>Ik heb witte schoenen.</a:t>
            </a:r>
          </a:p>
          <a:p>
            <a:r>
              <a:rPr lang="nl-NL" sz="3000" dirty="0"/>
              <a:t>Ik heb iets blauws aan.</a:t>
            </a:r>
          </a:p>
          <a:p>
            <a:r>
              <a:rPr lang="nl-NL" sz="3000" dirty="0"/>
              <a:t>Ik heb mijn rekenmachine bij me.</a:t>
            </a:r>
          </a:p>
          <a:p>
            <a:r>
              <a:rPr lang="nl-NL" sz="3000" dirty="0"/>
              <a:t>Ik ben jonger dan 18.</a:t>
            </a:r>
          </a:p>
          <a:p>
            <a:r>
              <a:rPr lang="nl-NL" sz="3000" dirty="0"/>
              <a:t>Ik game iedere dag.</a:t>
            </a:r>
          </a:p>
          <a:p>
            <a:r>
              <a:rPr lang="nl-NL" sz="3000" dirty="0"/>
              <a:t>Ik heb een Samsung smartphone.</a:t>
            </a:r>
          </a:p>
        </p:txBody>
      </p:sp>
    </p:spTree>
    <p:extLst>
      <p:ext uri="{BB962C8B-B14F-4D97-AF65-F5344CB8AC3E}">
        <p14:creationId xmlns:p14="http://schemas.microsoft.com/office/powerpoint/2010/main" val="400386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CECA5-64DB-8342-827A-B93AE1181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Getalverzamelingen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C8F2D9-A32D-9843-8963-3CE8AFD79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447" y="1547446"/>
            <a:ext cx="11035553" cy="5310554"/>
          </a:xfrm>
        </p:spPr>
        <p:txBody>
          <a:bodyPr>
            <a:normAutofit/>
          </a:bodyPr>
          <a:lstStyle/>
          <a:p>
            <a:r>
              <a:rPr lang="nl-NL" sz="3200" dirty="0"/>
              <a:t>Een verzameling van getallen met een bepaalde eigenschap.</a:t>
            </a:r>
          </a:p>
          <a:p>
            <a:r>
              <a:rPr lang="nl-NL" sz="3200" dirty="0"/>
              <a:t>Vier voorbeelden van </a:t>
            </a:r>
            <a:r>
              <a:rPr lang="nl-NL" sz="3200" dirty="0" err="1"/>
              <a:t>getalverzamelingen</a:t>
            </a:r>
            <a:r>
              <a:rPr lang="nl-NL" sz="3200" dirty="0"/>
              <a:t>:</a:t>
            </a:r>
            <a:br>
              <a:rPr lang="nl-NL" sz="3200" dirty="0"/>
            </a:br>
            <a:endParaRPr lang="nl-NL" dirty="0"/>
          </a:p>
          <a:p>
            <a:pPr marL="0" indent="0">
              <a:buNone/>
            </a:pPr>
            <a:r>
              <a:rPr lang="nl-NL" sz="4800" b="1" dirty="0" err="1"/>
              <a:t>ℕ</a:t>
            </a:r>
            <a:r>
              <a:rPr lang="nl-NL" sz="4800" b="1" dirty="0"/>
              <a:t>	: </a:t>
            </a:r>
            <a:r>
              <a:rPr lang="nl-NL" sz="3000" dirty="0"/>
              <a:t>Natuurlijke getallen </a:t>
            </a:r>
            <a:r>
              <a:rPr lang="nl-NL" sz="3000" i="1" dirty="0"/>
              <a:t>(Positieve gehele getallen incl. 0)</a:t>
            </a:r>
            <a:endParaRPr lang="nl-NL" sz="3000" b="1" i="1" dirty="0"/>
          </a:p>
          <a:p>
            <a:pPr marL="0" indent="0">
              <a:buNone/>
            </a:pPr>
            <a:r>
              <a:rPr lang="nl-NL" sz="4800" b="1" dirty="0" err="1"/>
              <a:t>ℤ</a:t>
            </a:r>
            <a:r>
              <a:rPr lang="nl-NL" sz="4800" b="1" dirty="0"/>
              <a:t>	: </a:t>
            </a:r>
            <a:r>
              <a:rPr lang="nl-NL" sz="3000" dirty="0"/>
              <a:t>Gehele getallen </a:t>
            </a:r>
            <a:r>
              <a:rPr lang="nl-NL" sz="3000" i="1" dirty="0"/>
              <a:t>(</a:t>
            </a:r>
            <a:r>
              <a:rPr lang="nl-NL" sz="3000" b="1" i="1" dirty="0" err="1"/>
              <a:t>ℕ</a:t>
            </a:r>
            <a:r>
              <a:rPr lang="nl-NL" sz="3000" b="1" i="1" dirty="0"/>
              <a:t> </a:t>
            </a:r>
            <a:r>
              <a:rPr lang="nl-NL" sz="3000" i="1" dirty="0"/>
              <a:t>+ negatieve gehele getallen)</a:t>
            </a:r>
            <a:endParaRPr lang="nl-NL" sz="3000" dirty="0"/>
          </a:p>
          <a:p>
            <a:pPr marL="0" indent="0">
              <a:buNone/>
            </a:pPr>
            <a:r>
              <a:rPr lang="nl-NL" sz="4800" b="1" dirty="0" err="1"/>
              <a:t>ℚ</a:t>
            </a:r>
            <a:r>
              <a:rPr lang="nl-NL" sz="4800" b="1" dirty="0"/>
              <a:t>	:</a:t>
            </a:r>
            <a:r>
              <a:rPr lang="nl-NL" sz="4800" dirty="0"/>
              <a:t> </a:t>
            </a:r>
            <a:r>
              <a:rPr lang="nl-NL" sz="3000" dirty="0"/>
              <a:t>Rationale getallen </a:t>
            </a:r>
            <a:r>
              <a:rPr lang="nl-NL" sz="3000" i="1" dirty="0"/>
              <a:t>(</a:t>
            </a:r>
            <a:r>
              <a:rPr lang="nl-NL" sz="3000" b="1" i="1" dirty="0" err="1"/>
              <a:t>ℕ</a:t>
            </a:r>
            <a:r>
              <a:rPr lang="nl-NL" sz="3000" b="1" i="1" dirty="0"/>
              <a:t> </a:t>
            </a:r>
            <a:r>
              <a:rPr lang="nl-NL" sz="3000" i="1" dirty="0"/>
              <a:t>+</a:t>
            </a:r>
            <a:r>
              <a:rPr lang="nl-NL" sz="3000" b="1" i="1" dirty="0"/>
              <a:t> </a:t>
            </a:r>
            <a:r>
              <a:rPr lang="nl-NL" sz="3000" b="1" i="1" dirty="0" err="1"/>
              <a:t>ℤ</a:t>
            </a:r>
            <a:r>
              <a:rPr lang="nl-NL" sz="3000" b="1" i="1" dirty="0"/>
              <a:t> </a:t>
            </a:r>
            <a:r>
              <a:rPr lang="nl-NL" sz="3000" i="1" dirty="0"/>
              <a:t>+ breuken)</a:t>
            </a:r>
          </a:p>
          <a:p>
            <a:pPr marL="0" indent="0">
              <a:buNone/>
            </a:pPr>
            <a:r>
              <a:rPr lang="nl-NL" sz="4800" b="1" dirty="0" err="1"/>
              <a:t>ℝ</a:t>
            </a:r>
            <a:r>
              <a:rPr lang="nl-NL" sz="4800" b="1" dirty="0"/>
              <a:t>	:</a:t>
            </a:r>
            <a:r>
              <a:rPr lang="nl-NL" sz="4800" dirty="0"/>
              <a:t> </a:t>
            </a:r>
            <a:r>
              <a:rPr lang="nl-NL" sz="3000" dirty="0"/>
              <a:t>Reële getallen </a:t>
            </a:r>
            <a:r>
              <a:rPr lang="nl-NL" sz="3000" i="1" dirty="0"/>
              <a:t>(</a:t>
            </a:r>
            <a:r>
              <a:rPr lang="nl-NL" sz="3000" b="1" i="1" dirty="0" err="1"/>
              <a:t>ℕ</a:t>
            </a:r>
            <a:r>
              <a:rPr lang="nl-NL" sz="3000" b="1" i="1" dirty="0"/>
              <a:t> </a:t>
            </a:r>
            <a:r>
              <a:rPr lang="nl-NL" sz="3000" i="1" dirty="0"/>
              <a:t>+</a:t>
            </a:r>
            <a:r>
              <a:rPr lang="nl-NL" sz="3000" b="1" i="1" dirty="0"/>
              <a:t> </a:t>
            </a:r>
            <a:r>
              <a:rPr lang="nl-NL" sz="3000" b="1" i="1" dirty="0" err="1"/>
              <a:t>ℤ</a:t>
            </a:r>
            <a:r>
              <a:rPr lang="nl-NL" sz="3000" b="1" i="1" dirty="0"/>
              <a:t> </a:t>
            </a:r>
            <a:r>
              <a:rPr lang="nl-NL" sz="3000" i="1" dirty="0"/>
              <a:t>+ </a:t>
            </a:r>
            <a:r>
              <a:rPr lang="nl-NL" sz="3000" b="1" i="1" dirty="0" err="1"/>
              <a:t>ℚ</a:t>
            </a:r>
            <a:r>
              <a:rPr lang="nl-NL" sz="3000" b="1" i="1" dirty="0"/>
              <a:t> </a:t>
            </a:r>
            <a:r>
              <a:rPr lang="nl-NL" sz="3000" i="1" dirty="0"/>
              <a:t>+ irrationale getallen, bv: </a:t>
            </a:r>
            <a:r>
              <a:rPr lang="nl-NL" sz="4400" b="1" i="1" dirty="0">
                <a:solidFill>
                  <a:srgbClr val="FF0000"/>
                </a:solidFill>
                <a:latin typeface="Calibri" panose="020F0502020204030204" pitchFamily="34" charset="0"/>
                <a:hlinkClick r:id="rId3" tooltip="Pi (wiskunde)"/>
              </a:rPr>
              <a:t>π</a:t>
            </a:r>
            <a:r>
              <a:rPr lang="nl-NL" sz="3000" i="1" dirty="0">
                <a:solidFill>
                  <a:schemeClr val="tx1"/>
                </a:solidFill>
                <a:latin typeface="Calibri" panose="020F0502020204030204" pitchFamily="34" charset="0"/>
              </a:rPr>
              <a:t>)</a:t>
            </a:r>
            <a:endParaRPr lang="nl-NL" sz="3000" dirty="0"/>
          </a:p>
        </p:txBody>
      </p:sp>
    </p:spTree>
    <p:extLst>
      <p:ext uri="{BB962C8B-B14F-4D97-AF65-F5344CB8AC3E}">
        <p14:creationId xmlns:p14="http://schemas.microsoft.com/office/powerpoint/2010/main" val="333420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A78C1B-D452-FD47-8F24-A9BAFD3F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Elementen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D0D0B-5A3C-4A4B-954E-5ED9D8CF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8227"/>
            <a:ext cx="9823622" cy="3989173"/>
          </a:xfrm>
        </p:spPr>
        <p:txBody>
          <a:bodyPr>
            <a:normAutofit/>
          </a:bodyPr>
          <a:lstStyle/>
          <a:p>
            <a:r>
              <a:rPr lang="nl-NL" sz="3200" dirty="0"/>
              <a:t>Een getal kan een element of geen element zijn van een verzameling.</a:t>
            </a:r>
          </a:p>
          <a:p>
            <a:r>
              <a:rPr lang="nl-NL" sz="3200" dirty="0"/>
              <a:t>Notatie: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0B0E025-60A5-E84A-BAE2-F2B24CDF6A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858702" y="2847975"/>
            <a:ext cx="3473768" cy="344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7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1B7BB8-220D-CF49-BFCE-28D492F5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Voorbeeld notatie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63A8BE-02F3-D148-AEFE-A8E228A2A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600" b="1" dirty="0" err="1"/>
              <a:t>ℕ</a:t>
            </a:r>
            <a:r>
              <a:rPr lang="nl-NL" sz="3600" dirty="0"/>
              <a:t> : {0, 1, 2, 3, 4, 5, …}		dan geldt:</a:t>
            </a:r>
          </a:p>
          <a:p>
            <a:endParaRPr lang="nl-NL" sz="3200" dirty="0"/>
          </a:p>
          <a:p>
            <a:endParaRPr lang="nl-NL" sz="3200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DAE5E2A-8E1E-AF44-A913-A85681EFE8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711" y="3694980"/>
            <a:ext cx="4650427" cy="85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36184"/>
      </p:ext>
    </p:extLst>
  </p:cSld>
  <p:clrMapOvr>
    <a:masterClrMapping/>
  </p:clrMapOvr>
</p:sld>
</file>

<file path=ppt/theme/theme1.xml><?xml version="1.0" encoding="utf-8"?>
<a:theme xmlns:a="http://schemas.openxmlformats.org/drawingml/2006/main" name="Bijsnijden">
  <a:themeElements>
    <a:clrScheme name="Bijsnij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snijden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Bijsnij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2801</TotalTime>
  <Words>369</Words>
  <Application>Microsoft Macintosh PowerPoint</Application>
  <PresentationFormat>Breedbeeld</PresentationFormat>
  <Paragraphs>82</Paragraphs>
  <Slides>18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Franklin Gothic Book</vt:lpstr>
      <vt:lpstr>Bijsnijden</vt:lpstr>
      <vt:lpstr>Rekenen </vt:lpstr>
      <vt:lpstr>Wat gaan we vandaag doen?</vt:lpstr>
      <vt:lpstr>Een nieuw onderwerp</vt:lpstr>
      <vt:lpstr>Verzamelingenleer</vt:lpstr>
      <vt:lpstr>Spel</vt:lpstr>
      <vt:lpstr>In welke groep hoor jij?</vt:lpstr>
      <vt:lpstr>Getalverzamelingen</vt:lpstr>
      <vt:lpstr>Elementen</vt:lpstr>
      <vt:lpstr>Voorbeeld notatie</vt:lpstr>
      <vt:lpstr>Voorbeeldopgaven</vt:lpstr>
      <vt:lpstr>Hoe noteer je een getalverzameling?</vt:lpstr>
      <vt:lpstr>PowerPoint-presentatie</vt:lpstr>
      <vt:lpstr>Voorbeeldopgave</vt:lpstr>
      <vt:lpstr>Belangrijk!</vt:lpstr>
      <vt:lpstr>Opgave</vt:lpstr>
      <vt:lpstr>Samenvatting</vt:lpstr>
      <vt:lpstr>Kahoot ?</vt:lpstr>
      <vt:lpstr>Afsluiting</vt:lpstr>
    </vt:vector>
  </TitlesOfParts>
  <Company>Hogeschool Rotterdam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Koçak, R. (0880097)</dc:creator>
  <cp:lastModifiedBy>Rabia Koçak (0880097)</cp:lastModifiedBy>
  <cp:revision>129</cp:revision>
  <dcterms:created xsi:type="dcterms:W3CDTF">2017-09-05T12:34:40Z</dcterms:created>
  <dcterms:modified xsi:type="dcterms:W3CDTF">2018-11-06T14:03:05Z</dcterms:modified>
</cp:coreProperties>
</file>