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20"/>
  </p:notesMasterIdLst>
  <p:sldIdLst>
    <p:sldId id="256" r:id="rId2"/>
    <p:sldId id="325" r:id="rId3"/>
    <p:sldId id="305" r:id="rId4"/>
    <p:sldId id="312" r:id="rId5"/>
    <p:sldId id="311" r:id="rId6"/>
    <p:sldId id="315" r:id="rId7"/>
    <p:sldId id="313" r:id="rId8"/>
    <p:sldId id="314" r:id="rId9"/>
    <p:sldId id="316" r:id="rId10"/>
    <p:sldId id="321" r:id="rId11"/>
    <p:sldId id="317" r:id="rId12"/>
    <p:sldId id="318" r:id="rId13"/>
    <p:sldId id="319" r:id="rId14"/>
    <p:sldId id="320" r:id="rId15"/>
    <p:sldId id="323" r:id="rId16"/>
    <p:sldId id="310" r:id="rId17"/>
    <p:sldId id="324" r:id="rId18"/>
    <p:sldId id="322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588" autoAdjust="0"/>
    <p:restoredTop sz="87461" autoAdjust="0"/>
  </p:normalViewPr>
  <p:slideViewPr>
    <p:cSldViewPr snapToGrid="0">
      <p:cViewPr varScale="1">
        <p:scale>
          <a:sx n="112" d="100"/>
          <a:sy n="112" d="100"/>
        </p:scale>
        <p:origin x="728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AAE5F8-E8F4-4F95-9964-74E98A4770A5}" type="datetimeFigureOut">
              <a:rPr lang="nl-NL" smtClean="0"/>
              <a:t>06-11-18</a:t>
            </a:fld>
            <a:endParaRPr lang="nl-NL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B66CC7-808F-41FD-866E-38E186E36E9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882537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B66CC7-808F-41FD-866E-38E186E36E94}" type="slidenum">
              <a:rPr lang="nl-NL" smtClean="0"/>
              <a:t>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120209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/>
              <a:t>Op het bord uitschrijven!!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B66CC7-808F-41FD-866E-38E186E36E94}" type="slidenum">
              <a:rPr lang="nl-NL" smtClean="0"/>
              <a:t>7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171072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nl-NL"/>
              <a:t>Klikken om de titelstijl van het model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EBBBFB78-94B4-493F-B7F4-6855A8768923}" type="datetimeFigureOut">
              <a:rPr lang="nl-NL" smtClean="0"/>
              <a:t>06-11-18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56CB1B14-C37B-478E-8A83-77EDFE5C62F6}" type="slidenum">
              <a:rPr lang="nl-NL" smtClean="0"/>
              <a:t>‹nr.›</a:t>
            </a:fld>
            <a:endParaRPr lang="nl-NL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Klikken om de titelstijl van het model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BFB78-94B4-493F-B7F4-6855A8768923}" type="datetimeFigureOut">
              <a:rPr lang="nl-NL" smtClean="0"/>
              <a:t>06-11-18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B1B14-C37B-478E-8A83-77EDFE5C62F6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nl-NL"/>
              <a:t>Klikken om de titelstijl van het model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BFB78-94B4-493F-B7F4-6855A8768923}" type="datetimeFigureOut">
              <a:rPr lang="nl-NL" smtClean="0"/>
              <a:t>06-11-18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B1B14-C37B-478E-8A83-77EDFE5C62F6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Klikken om de titelstijl van het model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BFB78-94B4-493F-B7F4-6855A8768923}" type="datetimeFigureOut">
              <a:rPr lang="nl-NL" smtClean="0"/>
              <a:t>06-11-18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B1B14-C37B-478E-8A83-77EDFE5C62F6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ekop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nl-NL"/>
              <a:t>Klikken om de titelstijl van het model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BBBFB78-94B4-493F-B7F4-6855A8768923}" type="datetimeFigureOut">
              <a:rPr lang="nl-NL" smtClean="0"/>
              <a:t>06-11-18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6CB1B14-C37B-478E-8A83-77EDFE5C62F6}" type="slidenum">
              <a:rPr lang="nl-NL" smtClean="0"/>
              <a:t>‹nr.›</a:t>
            </a:fld>
            <a:endParaRPr lang="nl-NL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ee objec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nl-NL"/>
              <a:t>Klikken om de titelstijl van het model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BFB78-94B4-493F-B7F4-6855A8768923}" type="datetimeFigureOut">
              <a:rPr lang="nl-NL" smtClean="0"/>
              <a:t>06-11-18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B1B14-C37B-478E-8A83-77EDFE5C62F6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nl-NL"/>
              <a:t>Klikken om de titelstijl van het model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BFB78-94B4-493F-B7F4-6855A8768923}" type="datetimeFigureOut">
              <a:rPr lang="nl-NL" smtClean="0"/>
              <a:t>06-11-18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B1B14-C37B-478E-8A83-77EDFE5C62F6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Klikken om de titelstijl van het model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BFB78-94B4-493F-B7F4-6855A8768923}" type="datetimeFigureOut">
              <a:rPr lang="nl-NL" smtClean="0"/>
              <a:t>06-11-18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B1B14-C37B-478E-8A83-77EDFE5C62F6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BFB78-94B4-493F-B7F4-6855A8768923}" type="datetimeFigureOut">
              <a:rPr lang="nl-NL" smtClean="0"/>
              <a:t>06-11-18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B1B14-C37B-478E-8A83-77EDFE5C62F6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nl-NL"/>
              <a:t>Klikken om de titelstijl van het model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BBBFB78-94B4-493F-B7F4-6855A8768923}" type="datetimeFigureOut">
              <a:rPr lang="nl-NL" smtClean="0"/>
              <a:t>06-11-18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6CB1B14-C37B-478E-8A83-77EDFE5C62F6}" type="slidenum">
              <a:rPr lang="nl-NL" smtClean="0"/>
              <a:t>‹nr.›</a:t>
            </a:fld>
            <a:endParaRPr lang="nl-NL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nl-NL"/>
              <a:t>Klikken om de titelstijl van het model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/>
              <a:t>Sleep de afbeelding naar de tijdelijke aanduiding of 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BBBFB78-94B4-493F-B7F4-6855A8768923}" type="datetimeFigureOut">
              <a:rPr lang="nl-NL" smtClean="0"/>
              <a:t>06-11-18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6CB1B14-C37B-478E-8A83-77EDFE5C62F6}" type="slidenum">
              <a:rPr lang="nl-NL" smtClean="0"/>
              <a:t>‹nr.›</a:t>
            </a:fld>
            <a:endParaRPr lang="nl-NL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nl-NL"/>
              <a:t>Klikken om de titelstijl van het model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EBBBFB78-94B4-493F-B7F4-6855A8768923}" type="datetimeFigureOut">
              <a:rPr lang="nl-NL" smtClean="0"/>
              <a:t>06-11-18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56CB1B14-C37B-478E-8A83-77EDFE5C62F6}" type="slidenum">
              <a:rPr lang="nl-NL" smtClean="0"/>
              <a:t>‹nr.›</a:t>
            </a:fld>
            <a:endParaRPr lang="nl-NL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7440433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384048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384048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384048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384048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384048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84048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84048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4048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nl.wikipedia.org/wiki/Pi_(wiskunde)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03020" y="896111"/>
            <a:ext cx="10058400" cy="1938529"/>
          </a:xfrm>
        </p:spPr>
        <p:txBody>
          <a:bodyPr/>
          <a:lstStyle/>
          <a:p>
            <a:pPr algn="l"/>
            <a:r>
              <a:rPr lang="nl-NL" sz="115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Rekenen</a:t>
            </a:r>
            <a:r>
              <a:rPr lang="nl-NL" sz="11500" b="1" dirty="0"/>
              <a:t>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366260"/>
            <a:ext cx="9689869" cy="1560407"/>
          </a:xfrm>
        </p:spPr>
        <p:txBody>
          <a:bodyPr>
            <a:noAutofit/>
          </a:bodyPr>
          <a:lstStyle/>
          <a:p>
            <a:pPr algn="r"/>
            <a:r>
              <a:rPr lang="nl-NL" sz="3200" dirty="0"/>
              <a:t>Mevr. Koçak</a:t>
            </a:r>
          </a:p>
          <a:p>
            <a:pPr algn="r"/>
            <a:r>
              <a:rPr lang="nl-NL" sz="3200" dirty="0"/>
              <a:t>6 november 2018</a:t>
            </a:r>
          </a:p>
        </p:txBody>
      </p:sp>
    </p:spTree>
    <p:extLst>
      <p:ext uri="{BB962C8B-B14F-4D97-AF65-F5344CB8AC3E}">
        <p14:creationId xmlns:p14="http://schemas.microsoft.com/office/powerpoint/2010/main" val="10565277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698EF22-4D4F-9941-A611-C05C4C4D1E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b="1" dirty="0"/>
              <a:t>Voorbeeldopgaven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ijdelijke aanduiding voor inhoud 2">
                <a:extLst>
                  <a:ext uri="{FF2B5EF4-FFF2-40B4-BE49-F238E27FC236}">
                    <a16:creationId xmlns:a16="http://schemas.microsoft.com/office/drawing/2014/main" id="{697302DC-AAED-6B42-A66A-37428D9C4DC9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371600" y="1717964"/>
                <a:ext cx="9601200" cy="4149436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nl-NL" sz="3200" dirty="0">
                    <a:ea typeface="Cambria Math" panose="02040503050406030204" pitchFamily="18" charset="0"/>
                  </a:rPr>
                  <a:t>Geef aan wat er op __ moet staan: 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nl-NL" sz="4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</m:oMath>
                </a14:m>
                <a:r>
                  <a:rPr lang="nl-NL" sz="4400" dirty="0"/>
                  <a:t> </a:t>
                </a:r>
                <a:r>
                  <a:rPr lang="nl-NL" sz="3200" dirty="0"/>
                  <a:t>of</a:t>
                </a:r>
                <a:r>
                  <a:rPr lang="nl-NL" sz="4400" dirty="0"/>
                  <a:t> </a:t>
                </a:r>
                <a14:m>
                  <m:oMath xmlns:m="http://schemas.openxmlformats.org/officeDocument/2006/math">
                    <m:r>
                      <a:rPr lang="nl-NL" sz="4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∉</m:t>
                    </m:r>
                  </m:oMath>
                </a14:m>
                <a:endParaRPr lang="nl-NL" sz="4400" dirty="0"/>
              </a:p>
              <a:p>
                <a:r>
                  <a:rPr lang="nl-NL" sz="3200" dirty="0"/>
                  <a:t>5 __ {1, 2, 3, …, 9, 10}</a:t>
                </a:r>
              </a:p>
              <a:p>
                <a:r>
                  <a:rPr lang="nl-NL" sz="3200" dirty="0"/>
                  <a:t>-4 __ </a:t>
                </a:r>
                <a14:m>
                  <m:oMath xmlns:m="http://schemas.openxmlformats.org/officeDocument/2006/math">
                    <m:r>
                      <a:rPr lang="nl-NL" sz="32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ℕ</m:t>
                    </m:r>
                  </m:oMath>
                </a14:m>
                <a:endParaRPr lang="nl-NL" sz="3200" dirty="0"/>
              </a:p>
              <a:p>
                <a:r>
                  <a:rPr lang="nl-NL" sz="3200" dirty="0"/>
                  <a:t>56 __ </a:t>
                </a:r>
                <a14:m>
                  <m:oMath xmlns:m="http://schemas.openxmlformats.org/officeDocument/2006/math">
                    <m:r>
                      <a:rPr lang="nl-NL" sz="32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ℤ</m:t>
                    </m:r>
                  </m:oMath>
                </a14:m>
                <a:endParaRPr lang="nl-NL" sz="3200" dirty="0"/>
              </a:p>
              <a:p>
                <a:r>
                  <a:rPr lang="nl-NL" sz="3200" dirty="0"/>
                  <a:t>-43876 __ </a:t>
                </a:r>
                <a14:m>
                  <m:oMath xmlns:m="http://schemas.openxmlformats.org/officeDocument/2006/math">
                    <m:r>
                      <a:rPr lang="nl-NL" sz="32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ℤ</m:t>
                    </m:r>
                  </m:oMath>
                </a14:m>
                <a:endParaRPr lang="nl-NL" sz="3200" dirty="0"/>
              </a:p>
              <a:p>
                <a:endParaRPr lang="nl-NL" sz="3200" dirty="0"/>
              </a:p>
            </p:txBody>
          </p:sp>
        </mc:Choice>
        <mc:Fallback xmlns="">
          <p:sp>
            <p:nvSpPr>
              <p:cNvPr id="3" name="Tijdelijke aanduiding voor inhoud 2">
                <a:extLst>
                  <a:ext uri="{FF2B5EF4-FFF2-40B4-BE49-F238E27FC236}">
                    <a16:creationId xmlns:a16="http://schemas.microsoft.com/office/drawing/2014/main" id="{697302DC-AAED-6B42-A66A-37428D9C4DC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371600" y="1717964"/>
                <a:ext cx="9601200" cy="4149436"/>
              </a:xfrm>
              <a:blipFill>
                <a:blip r:embed="rId2"/>
                <a:stretch>
                  <a:fillRect l="-1587" t="-2134"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374869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46E3065-3138-3D4B-9917-D0C4611B66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b="1" dirty="0"/>
              <a:t>Hoe noteer je een </a:t>
            </a:r>
            <a:r>
              <a:rPr lang="nl-NL" b="1" dirty="0" err="1"/>
              <a:t>getalverzameling</a:t>
            </a:r>
            <a:r>
              <a:rPr lang="nl-NL" b="1" dirty="0"/>
              <a:t>?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6A5DB87-C62A-3143-832C-A8957BA208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927654"/>
            <a:ext cx="10120184" cy="3939746"/>
          </a:xfrm>
        </p:spPr>
        <p:txBody>
          <a:bodyPr/>
          <a:lstStyle/>
          <a:p>
            <a:pPr marL="0" indent="0">
              <a:buNone/>
            </a:pPr>
            <a:r>
              <a:rPr lang="nl-NL" sz="3200" dirty="0"/>
              <a:t>Er zijn vier manieren om een verzameling te noteren. </a:t>
            </a:r>
            <a:br>
              <a:rPr lang="nl-NL" sz="3200" dirty="0"/>
            </a:br>
            <a:r>
              <a:rPr lang="nl-NL" sz="3200" dirty="0"/>
              <a:t>Bij alle notaties maak je gebruik van accolades. </a:t>
            </a:r>
          </a:p>
          <a:p>
            <a:endParaRPr lang="nl-NL" sz="3200" dirty="0"/>
          </a:p>
          <a:p>
            <a:pPr lvl="0"/>
            <a:r>
              <a:rPr lang="nl-NL" sz="3200" dirty="0"/>
              <a:t>De elementen van de verzameling opsommen.</a:t>
            </a:r>
            <a:br>
              <a:rPr lang="nl-NL" sz="3200" dirty="0"/>
            </a:br>
            <a:r>
              <a:rPr lang="nl-NL" sz="3200" dirty="0"/>
              <a:t>{ 1, 2, 3, 4 }</a:t>
            </a:r>
          </a:p>
          <a:p>
            <a:pPr lvl="0"/>
            <a:r>
              <a:rPr lang="nl-NL" sz="3200" dirty="0"/>
              <a:t>Opsomming suggereren met behulp van stippen.</a:t>
            </a:r>
            <a:br>
              <a:rPr lang="nl-NL" sz="3200" dirty="0"/>
            </a:br>
            <a:r>
              <a:rPr lang="nl-NL" sz="3200" dirty="0"/>
              <a:t>{ 2, 4, 6, 8, 10, 12, …}</a:t>
            </a:r>
          </a:p>
          <a:p>
            <a:pPr marL="0" indent="0">
              <a:buNone/>
            </a:pPr>
            <a:endParaRPr lang="nl-NL" sz="3200" dirty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0561383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Tijdelijke aanduiding voor inhoud 2">
                <a:extLst>
                  <a:ext uri="{FF2B5EF4-FFF2-40B4-BE49-F238E27FC236}">
                    <a16:creationId xmlns:a16="http://schemas.microsoft.com/office/drawing/2014/main" id="{958B2542-AC1E-8840-8E3C-631719C0C140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371599" y="1323833"/>
                <a:ext cx="10133463" cy="4543567"/>
              </a:xfrm>
            </p:spPr>
            <p:txBody>
              <a:bodyPr>
                <a:normAutofit/>
              </a:bodyPr>
              <a:lstStyle/>
              <a:p>
                <a:pPr lvl="0"/>
                <a:r>
                  <a:rPr lang="nl-NL" sz="3200" dirty="0"/>
                  <a:t>Het vermelden van een voorwaarde waaraan de elementen moeten voldoen. </a:t>
                </a:r>
                <a:br>
                  <a:rPr lang="nl-NL" sz="3200" dirty="0"/>
                </a:br>
                <a:r>
                  <a:rPr lang="nl-NL" sz="3200" dirty="0"/>
                  <a:t>{ x </a:t>
                </a:r>
                <a14:m>
                  <m:oMath xmlns:m="http://schemas.openxmlformats.org/officeDocument/2006/math">
                    <m:r>
                      <a:rPr lang="nl-NL" sz="32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</m:oMath>
                </a14:m>
                <a:r>
                  <a:rPr lang="nl-NL" sz="3200" dirty="0"/>
                  <a:t> </a:t>
                </a:r>
                <a:r>
                  <a:rPr lang="nl-NL" sz="3200" b="1" dirty="0"/>
                  <a:t>N </a:t>
                </a:r>
                <a:r>
                  <a:rPr lang="nl-NL" sz="3200" dirty="0"/>
                  <a:t>| x is oneven}</a:t>
                </a:r>
              </a:p>
              <a:p>
                <a:pPr lvl="0"/>
                <a:endParaRPr lang="nl-NL" sz="3200" dirty="0"/>
              </a:p>
              <a:p>
                <a:pPr lvl="0"/>
                <a:r>
                  <a:rPr lang="nl-NL" sz="3200" dirty="0"/>
                  <a:t>Het vermelden van een interval waaraan de elementen moeten voldoen.</a:t>
                </a:r>
                <a:br>
                  <a:rPr lang="nl-NL" sz="3200" dirty="0"/>
                </a:br>
                <a:r>
                  <a:rPr lang="nl-NL" sz="3200" dirty="0"/>
                  <a:t>{ x </a:t>
                </a:r>
                <a14:m>
                  <m:oMath xmlns:m="http://schemas.openxmlformats.org/officeDocument/2006/math">
                    <m:r>
                      <a:rPr lang="nl-NL" sz="32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</m:oMath>
                </a14:m>
                <a:r>
                  <a:rPr lang="nl-NL" sz="3200" dirty="0"/>
                  <a:t> </a:t>
                </a:r>
                <a:r>
                  <a:rPr lang="nl-NL" sz="3200" b="1" dirty="0"/>
                  <a:t>N </a:t>
                </a:r>
                <a:r>
                  <a:rPr lang="nl-NL" sz="3200" dirty="0"/>
                  <a:t>| x</a:t>
                </a:r>
                <a:r>
                  <a:rPr lang="nl-NL" sz="3200" b="1" dirty="0"/>
                  <a:t> </a:t>
                </a:r>
                <a:r>
                  <a:rPr lang="nl-NL" sz="3200" dirty="0"/>
                  <a:t>&gt; 5 }</a:t>
                </a:r>
              </a:p>
              <a:p>
                <a:endParaRPr lang="nl-NL" dirty="0"/>
              </a:p>
            </p:txBody>
          </p:sp>
        </mc:Choice>
        <mc:Fallback xmlns="">
          <p:sp>
            <p:nvSpPr>
              <p:cNvPr id="3" name="Tijdelijke aanduiding voor inhoud 2">
                <a:extLst>
                  <a:ext uri="{FF2B5EF4-FFF2-40B4-BE49-F238E27FC236}">
                    <a16:creationId xmlns:a16="http://schemas.microsoft.com/office/drawing/2014/main" id="{958B2542-AC1E-8840-8E3C-631719C0C14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371599" y="1323833"/>
                <a:ext cx="10133463" cy="4543567"/>
              </a:xfrm>
              <a:blipFill>
                <a:blip r:embed="rId2"/>
                <a:stretch>
                  <a:fillRect l="-1504" t="-1950" r="-627"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2359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6D7FC8F-97CC-284A-8709-4D153D388D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b="1" dirty="0"/>
              <a:t>Voorbeeldopgave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ijdelijke aanduiding voor inhoud 2">
                <a:extLst>
                  <a:ext uri="{FF2B5EF4-FFF2-40B4-BE49-F238E27FC236}">
                    <a16:creationId xmlns:a16="http://schemas.microsoft.com/office/drawing/2014/main" id="{7785F1ED-8D47-2945-8C35-724324BFBFFD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nl-NL" sz="3200" dirty="0"/>
                  <a:t>{ x </a:t>
                </a:r>
                <a14:m>
                  <m:oMath xmlns:m="http://schemas.openxmlformats.org/officeDocument/2006/math">
                    <m:r>
                      <a:rPr lang="nl-NL" sz="32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</m:oMath>
                </a14:m>
                <a:r>
                  <a:rPr lang="nl-NL" sz="3200" dirty="0"/>
                  <a:t> </a:t>
                </a:r>
                <a:r>
                  <a:rPr lang="nl-NL" sz="3200" b="1" dirty="0"/>
                  <a:t>N </a:t>
                </a:r>
                <a:r>
                  <a:rPr lang="nl-NL" sz="3200" dirty="0"/>
                  <a:t>| x</a:t>
                </a:r>
                <a:r>
                  <a:rPr lang="nl-NL" sz="3200" b="1" dirty="0"/>
                  <a:t> </a:t>
                </a:r>
                <a:r>
                  <a:rPr lang="nl-NL" sz="3200" dirty="0"/>
                  <a:t>&lt; 4 } = { ? }</a:t>
                </a:r>
              </a:p>
              <a:p>
                <a:r>
                  <a:rPr lang="nl-NL" sz="3200" dirty="0"/>
                  <a:t>{ x </a:t>
                </a:r>
                <a14:m>
                  <m:oMath xmlns:m="http://schemas.openxmlformats.org/officeDocument/2006/math">
                    <m:r>
                      <a:rPr lang="nl-NL" sz="32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</m:oMath>
                </a14:m>
                <a:r>
                  <a:rPr lang="nl-NL" sz="3200" dirty="0"/>
                  <a:t> </a:t>
                </a:r>
                <a:r>
                  <a:rPr lang="nl-NL" sz="3200" b="1" dirty="0" err="1"/>
                  <a:t>Z</a:t>
                </a:r>
                <a:r>
                  <a:rPr lang="nl-NL" sz="3200" b="1" dirty="0"/>
                  <a:t> </a:t>
                </a:r>
                <a:r>
                  <a:rPr lang="nl-NL" sz="3200" dirty="0"/>
                  <a:t>|-5 &lt; x &lt; 5 } = { ? }</a:t>
                </a:r>
              </a:p>
              <a:p>
                <a:endParaRPr lang="nl-NL" sz="3200" dirty="0"/>
              </a:p>
            </p:txBody>
          </p:sp>
        </mc:Choice>
        <mc:Fallback xmlns="">
          <p:sp>
            <p:nvSpPr>
              <p:cNvPr id="3" name="Tijdelijke aanduiding voor inhoud 2">
                <a:extLst>
                  <a:ext uri="{FF2B5EF4-FFF2-40B4-BE49-F238E27FC236}">
                    <a16:creationId xmlns:a16="http://schemas.microsoft.com/office/drawing/2014/main" id="{7785F1ED-8D47-2945-8C35-724324BFBFF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587" t="-3191"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042207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0750720-D1E2-E74E-90F9-C2E788E1DD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Belangrijk!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1459F6C5-8D8A-5744-9AD8-13DF23173F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sz="3200" dirty="0">
                <a:latin typeface="Calibri" panose="020F0502020204030204" pitchFamily="34" charset="0"/>
              </a:rPr>
              <a:t>Elk element moet je maar 1x opschrijven </a:t>
            </a:r>
          </a:p>
          <a:p>
            <a:r>
              <a:rPr lang="nl-NL" sz="3200" dirty="0">
                <a:latin typeface="Calibri" panose="020F0502020204030204" pitchFamily="34" charset="0"/>
              </a:rPr>
              <a:t>De volgorde van de elementen is irrelevant, maar wij schrijven de getallen/elementen op volgorde.</a:t>
            </a:r>
          </a:p>
          <a:p>
            <a:r>
              <a:rPr lang="nl-NL" sz="3200" dirty="0">
                <a:latin typeface="Calibri" panose="020F0502020204030204" pitchFamily="34" charset="0"/>
              </a:rPr>
              <a:t>{1, 1, 2, 3, 3} is hetzelfde als {1, 2, 3} </a:t>
            </a:r>
          </a:p>
          <a:p>
            <a:r>
              <a:rPr lang="nl-NL" sz="3200" dirty="0">
                <a:latin typeface="Calibri" panose="020F0502020204030204" pitchFamily="34" charset="0"/>
              </a:rPr>
              <a:t>{1,2,3} is hetzelfde als {3, 2, 1}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49012800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13F6F43-D30A-E945-9CC2-7013063180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Opgave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ijdelijke aanduiding voor inhoud 2">
                <a:extLst>
                  <a:ext uri="{FF2B5EF4-FFF2-40B4-BE49-F238E27FC236}">
                    <a16:creationId xmlns:a16="http://schemas.microsoft.com/office/drawing/2014/main" id="{14B8FFC2-F070-904F-96FB-47C9B74D5F59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371600" y="1524000"/>
                <a:ext cx="9822873" cy="4343400"/>
              </a:xfrm>
            </p:spPr>
            <p:txBody>
              <a:bodyPr>
                <a:noAutofit/>
              </a:bodyPr>
              <a:lstStyle/>
              <a:p>
                <a:pPr lvl="0"/>
                <a:r>
                  <a:rPr lang="nl-NL" sz="3200" i="1" dirty="0"/>
                  <a:t>Geef de volgende verzamelingen in een andere notatievorm. (Opsomming suggereren / opsommen)</a:t>
                </a:r>
                <a:br>
                  <a:rPr lang="nl-NL" sz="3200" i="1" dirty="0"/>
                </a:br>
                <a:r>
                  <a:rPr lang="nl-NL" sz="3200" i="1" dirty="0"/>
                  <a:t>a. A = { x </a:t>
                </a:r>
                <a14:m>
                  <m:oMath xmlns:m="http://schemas.openxmlformats.org/officeDocument/2006/math">
                    <m:r>
                      <a:rPr lang="nl-NL" sz="3200" i="1">
                        <a:latin typeface="Cambria Math" panose="02040503050406030204" pitchFamily="18" charset="0"/>
                      </a:rPr>
                      <m:t>∈</m:t>
                    </m:r>
                  </m:oMath>
                </a14:m>
                <a:r>
                  <a:rPr lang="nl-NL" sz="3200" i="1" dirty="0"/>
                  <a:t> </a:t>
                </a:r>
                <a:r>
                  <a:rPr lang="nl-NL" sz="3200" b="1" i="1" dirty="0"/>
                  <a:t>N </a:t>
                </a:r>
                <a:r>
                  <a:rPr lang="nl-NL" sz="3200" i="1" dirty="0"/>
                  <a:t>| 3 &lt; x &lt; 9</a:t>
                </a:r>
                <a:r>
                  <a:rPr lang="nl-NL" sz="3200" b="1" i="1" dirty="0"/>
                  <a:t> </a:t>
                </a:r>
                <a:r>
                  <a:rPr lang="nl-NL" sz="3200" i="1" dirty="0"/>
                  <a:t>}</a:t>
                </a:r>
                <a:br>
                  <a:rPr lang="nl-NL" sz="3200" i="1" dirty="0"/>
                </a:br>
                <a:r>
                  <a:rPr lang="nl-NL" sz="3200" i="1" dirty="0"/>
                  <a:t>b. B = { x </a:t>
                </a:r>
                <a14:m>
                  <m:oMath xmlns:m="http://schemas.openxmlformats.org/officeDocument/2006/math">
                    <m:r>
                      <a:rPr lang="nl-NL" sz="3200" i="1">
                        <a:latin typeface="Cambria Math" panose="02040503050406030204" pitchFamily="18" charset="0"/>
                      </a:rPr>
                      <m:t>∈</m:t>
                    </m:r>
                  </m:oMath>
                </a14:m>
                <a:r>
                  <a:rPr lang="nl-NL" sz="3200" i="1" dirty="0"/>
                  <a:t> </a:t>
                </a:r>
                <a:r>
                  <a:rPr lang="nl-NL" sz="3200" b="1" i="1" dirty="0"/>
                  <a:t>N</a:t>
                </a:r>
                <a:r>
                  <a:rPr lang="nl-NL" sz="3200" i="1" dirty="0"/>
                  <a:t> | x is oneven, x &lt; 11 }</a:t>
                </a:r>
                <a:br>
                  <a:rPr lang="nl-NL" sz="3200" i="1" dirty="0"/>
                </a:br>
                <a:r>
                  <a:rPr lang="nl-NL" sz="3200" i="1" dirty="0"/>
                  <a:t>c. C = { x </a:t>
                </a:r>
                <a14:m>
                  <m:oMath xmlns:m="http://schemas.openxmlformats.org/officeDocument/2006/math">
                    <m:r>
                      <a:rPr lang="nl-NL" sz="3200" i="1">
                        <a:latin typeface="Cambria Math" panose="02040503050406030204" pitchFamily="18" charset="0"/>
                      </a:rPr>
                      <m:t>∈</m:t>
                    </m:r>
                  </m:oMath>
                </a14:m>
                <a:r>
                  <a:rPr lang="nl-NL" sz="3200" i="1" dirty="0"/>
                  <a:t> </a:t>
                </a:r>
                <a:r>
                  <a:rPr lang="nl-NL" sz="3200" b="1" i="1" dirty="0"/>
                  <a:t>N</a:t>
                </a:r>
                <a:r>
                  <a:rPr lang="nl-NL" sz="3200" i="1" dirty="0"/>
                  <a:t> | x is even }</a:t>
                </a:r>
                <a:br>
                  <a:rPr lang="nl-NL" sz="3200" i="1" dirty="0"/>
                </a:br>
                <a:endParaRPr lang="nl-NL" sz="3200" dirty="0"/>
              </a:p>
              <a:p>
                <a:r>
                  <a:rPr lang="nl-NL" sz="3200" i="1" dirty="0"/>
                  <a:t>Welke van deze verzamelingen zijn hetzelfde. </a:t>
                </a:r>
                <a:br>
                  <a:rPr lang="nl-NL" sz="3200" i="1" dirty="0"/>
                </a:br>
                <a:r>
                  <a:rPr lang="nl-NL" sz="3200" i="1" dirty="0"/>
                  <a:t>Geef aan waarom dat zo is.</a:t>
                </a:r>
                <a:br>
                  <a:rPr lang="nl-NL" sz="3200" i="1" dirty="0"/>
                </a:br>
                <a:r>
                  <a:rPr lang="nl-NL" sz="3200" i="1" dirty="0"/>
                  <a:t>A: {1,2,3}, B: {1,1,2}, C: {2,3,2,1}, D: {1,1,1,3,3,}?</a:t>
                </a:r>
                <a:endParaRPr lang="nl-NL" sz="3200" dirty="0"/>
              </a:p>
            </p:txBody>
          </p:sp>
        </mc:Choice>
        <mc:Fallback xmlns="">
          <p:sp>
            <p:nvSpPr>
              <p:cNvPr id="3" name="Tijdelijke aanduiding voor inhoud 2">
                <a:extLst>
                  <a:ext uri="{FF2B5EF4-FFF2-40B4-BE49-F238E27FC236}">
                    <a16:creationId xmlns:a16="http://schemas.microsoft.com/office/drawing/2014/main" id="{14B8FFC2-F070-904F-96FB-47C9B74D5F5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371600" y="1524000"/>
                <a:ext cx="9822873" cy="4343400"/>
              </a:xfrm>
              <a:blipFill>
                <a:blip r:embed="rId2"/>
                <a:stretch>
                  <a:fillRect l="-1552" t="-2632" b="-4971"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6242601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z="6600" b="1" dirty="0">
                <a:solidFill>
                  <a:schemeClr val="tx1"/>
                </a:solidFill>
              </a:rPr>
              <a:t>Samenvatting</a:t>
            </a:r>
            <a:endParaRPr lang="nl-NL" b="1" dirty="0">
              <a:solidFill>
                <a:schemeClr val="tx1"/>
              </a:solidFill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1097280" y="1845734"/>
            <a:ext cx="10988040" cy="4023360"/>
          </a:xfrm>
        </p:spPr>
        <p:txBody>
          <a:bodyPr>
            <a:normAutofit/>
          </a:bodyPr>
          <a:lstStyle/>
          <a:p>
            <a:r>
              <a:rPr lang="nl-NL" sz="4000" i="1" dirty="0">
                <a:solidFill>
                  <a:schemeClr val="tx1"/>
                </a:solidFill>
              </a:rPr>
              <a:t>Wat hebben we geleerd vandaag?</a:t>
            </a:r>
            <a:br>
              <a:rPr lang="nl-NL" sz="4000" i="1" dirty="0">
                <a:solidFill>
                  <a:schemeClr val="tx1"/>
                </a:solidFill>
              </a:rPr>
            </a:br>
            <a:endParaRPr lang="nl-NL" sz="4000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279376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F4644EA-5AA9-A244-8EE2-E41624B668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b="1" dirty="0" err="1"/>
              <a:t>Kahoot</a:t>
            </a:r>
            <a:r>
              <a:rPr lang="nl-NL" b="1" dirty="0"/>
              <a:t> ?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D2516F2-5925-1642-8775-915D5334D7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07881327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593120A-0492-A449-9127-A0AB22D6E9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b="1" dirty="0"/>
              <a:t>Afsluiting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0647B970-0E89-1744-9834-F224286685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1185597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EEEB110-A0EF-8545-A11D-4DBED45421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/>
          <a:p>
            <a:r>
              <a:rPr lang="nl-NL" dirty="0"/>
              <a:t>Wat gaan we vandaag doen?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875A14AC-00AD-AA4A-A37B-3990E660AF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885950"/>
            <a:ext cx="9601200" cy="3981450"/>
          </a:xfrm>
        </p:spPr>
        <p:txBody>
          <a:bodyPr>
            <a:normAutofit/>
          </a:bodyPr>
          <a:lstStyle/>
          <a:p>
            <a:r>
              <a:rPr lang="nl-NL" sz="2400" dirty="0"/>
              <a:t>Introductie nieuw onderwerp</a:t>
            </a:r>
          </a:p>
          <a:p>
            <a:r>
              <a:rPr lang="nl-NL" sz="2400" dirty="0"/>
              <a:t>Spel</a:t>
            </a:r>
          </a:p>
          <a:p>
            <a:r>
              <a:rPr lang="nl-NL" sz="2400" dirty="0"/>
              <a:t>Basiskennis nieuw onderwerp</a:t>
            </a:r>
          </a:p>
          <a:p>
            <a:r>
              <a:rPr lang="nl-NL" sz="2400" dirty="0"/>
              <a:t>Aantekeningen maken / Oefenen</a:t>
            </a:r>
          </a:p>
          <a:p>
            <a:r>
              <a:rPr lang="nl-NL" sz="2400" dirty="0"/>
              <a:t>Samenvatten</a:t>
            </a:r>
          </a:p>
          <a:p>
            <a:r>
              <a:rPr lang="nl-NL" sz="2400" dirty="0" err="1"/>
              <a:t>Kahoot</a:t>
            </a:r>
            <a:endParaRPr lang="nl-NL" sz="2400" dirty="0"/>
          </a:p>
          <a:p>
            <a:r>
              <a:rPr lang="nl-NL" sz="2400" dirty="0"/>
              <a:t>Toets Talstelsels inzage</a:t>
            </a:r>
          </a:p>
          <a:p>
            <a:r>
              <a:rPr lang="nl-NL" sz="2400" dirty="0"/>
              <a:t>Afsluiting</a:t>
            </a:r>
          </a:p>
          <a:p>
            <a:endParaRPr lang="nl-NL" sz="2400" dirty="0"/>
          </a:p>
          <a:p>
            <a:endParaRPr lang="nl-NL" sz="2400" dirty="0"/>
          </a:p>
        </p:txBody>
      </p:sp>
    </p:spTree>
    <p:extLst>
      <p:ext uri="{BB962C8B-B14F-4D97-AF65-F5344CB8AC3E}">
        <p14:creationId xmlns:p14="http://schemas.microsoft.com/office/powerpoint/2010/main" val="13471376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b="1" dirty="0"/>
              <a:t>Een nieuw onderwerp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1371600" y="1909483"/>
            <a:ext cx="9601200" cy="3581400"/>
          </a:xfrm>
        </p:spPr>
        <p:txBody>
          <a:bodyPr>
            <a:normAutofit/>
          </a:bodyPr>
          <a:lstStyle/>
          <a:p>
            <a:r>
              <a:rPr lang="nl-NL" sz="3200" dirty="0"/>
              <a:t>Geen boek</a:t>
            </a:r>
          </a:p>
          <a:p>
            <a:r>
              <a:rPr lang="nl-NL" sz="3200" dirty="0"/>
              <a:t>Geen rekenmachine</a:t>
            </a:r>
          </a:p>
          <a:p>
            <a:r>
              <a:rPr lang="nl-NL" sz="3200" b="1" dirty="0"/>
              <a:t>Schrift + pen</a:t>
            </a:r>
          </a:p>
        </p:txBody>
      </p:sp>
    </p:spTree>
    <p:extLst>
      <p:ext uri="{BB962C8B-B14F-4D97-AF65-F5344CB8AC3E}">
        <p14:creationId xmlns:p14="http://schemas.microsoft.com/office/powerpoint/2010/main" val="5165974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4A754FB-C3FE-CF46-A0E0-AAE6CB98AA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b="1" dirty="0"/>
              <a:t>Verzamelingenleer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C1F9008D-7CDD-FB41-8BBC-A6CC1482FF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909482"/>
            <a:ext cx="9601200" cy="3957918"/>
          </a:xfrm>
        </p:spPr>
        <p:txBody>
          <a:bodyPr>
            <a:normAutofit/>
          </a:bodyPr>
          <a:lstStyle/>
          <a:p>
            <a:r>
              <a:rPr lang="nl-NL" sz="3200" dirty="0"/>
              <a:t>Waar denk je aan?</a:t>
            </a:r>
          </a:p>
          <a:p>
            <a:r>
              <a:rPr lang="nl-NL" sz="3200" dirty="0"/>
              <a:t>Voorbeelden van verzamelingen.</a:t>
            </a:r>
          </a:p>
          <a:p>
            <a:endParaRPr lang="nl-NL" sz="3200" dirty="0"/>
          </a:p>
        </p:txBody>
      </p:sp>
    </p:spTree>
    <p:extLst>
      <p:ext uri="{BB962C8B-B14F-4D97-AF65-F5344CB8AC3E}">
        <p14:creationId xmlns:p14="http://schemas.microsoft.com/office/powerpoint/2010/main" val="28381030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C42DFA3-0F92-C94C-BDBE-2767AC219D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b="1" dirty="0"/>
              <a:t>Spel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3FCF6443-B9C8-124C-9DC8-C0E1509B99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936376"/>
            <a:ext cx="9601200" cy="3931024"/>
          </a:xfrm>
        </p:spPr>
        <p:txBody>
          <a:bodyPr>
            <a:normAutofit/>
          </a:bodyPr>
          <a:lstStyle/>
          <a:p>
            <a:r>
              <a:rPr lang="nl-NL" sz="3200" dirty="0"/>
              <a:t>In welke groep hoor jij?</a:t>
            </a:r>
          </a:p>
          <a:p>
            <a:r>
              <a:rPr lang="nl-NL" sz="3200" dirty="0"/>
              <a:t>Regels!</a:t>
            </a:r>
          </a:p>
        </p:txBody>
      </p:sp>
    </p:spTree>
    <p:extLst>
      <p:ext uri="{BB962C8B-B14F-4D97-AF65-F5344CB8AC3E}">
        <p14:creationId xmlns:p14="http://schemas.microsoft.com/office/powerpoint/2010/main" val="9360357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3F1CDF8-2B76-B740-9414-FEAF8ECD7F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 b="1" dirty="0"/>
              <a:t>In welke groep hoor jij?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BBAA1E7D-7D07-7B4C-AA3B-795A43C939F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44147" y="1762267"/>
            <a:ext cx="5455508" cy="5099537"/>
          </a:xfrm>
        </p:spPr>
        <p:txBody>
          <a:bodyPr>
            <a:noAutofit/>
          </a:bodyPr>
          <a:lstStyle/>
          <a:p>
            <a:r>
              <a:rPr lang="nl-NL" sz="3000" dirty="0"/>
              <a:t>Ik heb een spijkerbroek aan.</a:t>
            </a:r>
          </a:p>
          <a:p>
            <a:r>
              <a:rPr lang="nl-NL" sz="3000" dirty="0"/>
              <a:t>Ik heb zwarte schoenen.</a:t>
            </a:r>
          </a:p>
          <a:p>
            <a:r>
              <a:rPr lang="nl-NL" sz="3000" dirty="0"/>
              <a:t>Ik heb accessoires.</a:t>
            </a:r>
          </a:p>
          <a:p>
            <a:r>
              <a:rPr lang="nl-NL" sz="3000" dirty="0"/>
              <a:t>Ik heb mijn rekenboek bij me.</a:t>
            </a:r>
          </a:p>
          <a:p>
            <a:r>
              <a:rPr lang="nl-NL" sz="3000" dirty="0"/>
              <a:t>Ik ben 18+.	</a:t>
            </a:r>
          </a:p>
          <a:p>
            <a:r>
              <a:rPr lang="nl-NL" sz="3000" dirty="0"/>
              <a:t>Ik zit op een sport.</a:t>
            </a:r>
          </a:p>
          <a:p>
            <a:r>
              <a:rPr lang="nl-NL" sz="3000" dirty="0"/>
              <a:t>Ik heb een iPhone.</a:t>
            </a:r>
          </a:p>
          <a:p>
            <a:endParaRPr lang="nl-NL" sz="3000" dirty="0"/>
          </a:p>
          <a:p>
            <a:endParaRPr lang="nl-NL" sz="3000" dirty="0"/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A53C4352-3983-7342-8E92-8351DDB852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67718" y="1762267"/>
            <a:ext cx="6024282" cy="4667051"/>
          </a:xfrm>
        </p:spPr>
        <p:txBody>
          <a:bodyPr>
            <a:noAutofit/>
          </a:bodyPr>
          <a:lstStyle/>
          <a:p>
            <a:r>
              <a:rPr lang="nl-NL" sz="3000" dirty="0"/>
              <a:t>Ik heb geen spijkerbroek aan.</a:t>
            </a:r>
          </a:p>
          <a:p>
            <a:r>
              <a:rPr lang="nl-NL" sz="3000" dirty="0"/>
              <a:t>Ik heb witte schoenen.</a:t>
            </a:r>
          </a:p>
          <a:p>
            <a:r>
              <a:rPr lang="nl-NL" sz="3000" dirty="0"/>
              <a:t>Ik heb iets blauws aan.</a:t>
            </a:r>
          </a:p>
          <a:p>
            <a:r>
              <a:rPr lang="nl-NL" sz="3000" dirty="0"/>
              <a:t>Ik heb mijn rekenmachine bij me.</a:t>
            </a:r>
          </a:p>
          <a:p>
            <a:r>
              <a:rPr lang="nl-NL" sz="3000" dirty="0"/>
              <a:t>Ik ben jonger dan 18.</a:t>
            </a:r>
          </a:p>
          <a:p>
            <a:r>
              <a:rPr lang="nl-NL" sz="3000" dirty="0"/>
              <a:t>Ik game iedere dag.</a:t>
            </a:r>
          </a:p>
          <a:p>
            <a:r>
              <a:rPr lang="nl-NL" sz="3000" dirty="0"/>
              <a:t>Ik heb een Samsung smartphone.</a:t>
            </a:r>
          </a:p>
        </p:txBody>
      </p:sp>
    </p:spTree>
    <p:extLst>
      <p:ext uri="{BB962C8B-B14F-4D97-AF65-F5344CB8AC3E}">
        <p14:creationId xmlns:p14="http://schemas.microsoft.com/office/powerpoint/2010/main" val="40038603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03CECA5-64DB-8342-827A-B93AE11818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b="1" dirty="0"/>
              <a:t>Getalverzamelingen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8FC8F2D9-A32D-9843-8963-3CE8AFD796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6447" y="1547446"/>
            <a:ext cx="11035553" cy="5310554"/>
          </a:xfrm>
        </p:spPr>
        <p:txBody>
          <a:bodyPr>
            <a:normAutofit/>
          </a:bodyPr>
          <a:lstStyle/>
          <a:p>
            <a:r>
              <a:rPr lang="nl-NL" sz="3200" dirty="0"/>
              <a:t>Een verzameling van getallen met een bepaalde eigenschap.</a:t>
            </a:r>
          </a:p>
          <a:p>
            <a:r>
              <a:rPr lang="nl-NL" sz="3200" dirty="0"/>
              <a:t>Vier voorbeelden van </a:t>
            </a:r>
            <a:r>
              <a:rPr lang="nl-NL" sz="3200" dirty="0" err="1"/>
              <a:t>getalverzamelingen</a:t>
            </a:r>
            <a:r>
              <a:rPr lang="nl-NL" sz="3200" dirty="0"/>
              <a:t>:</a:t>
            </a:r>
            <a:br>
              <a:rPr lang="nl-NL" sz="3200" dirty="0"/>
            </a:br>
            <a:endParaRPr lang="nl-NL" dirty="0"/>
          </a:p>
          <a:p>
            <a:pPr marL="0" indent="0">
              <a:buNone/>
            </a:pPr>
            <a:r>
              <a:rPr lang="nl-NL" sz="4800" b="1" dirty="0" err="1"/>
              <a:t>ℕ</a:t>
            </a:r>
            <a:r>
              <a:rPr lang="nl-NL" sz="4800" b="1" dirty="0"/>
              <a:t>	: </a:t>
            </a:r>
            <a:r>
              <a:rPr lang="nl-NL" sz="3000" dirty="0"/>
              <a:t>Natuurlijke getallen </a:t>
            </a:r>
            <a:r>
              <a:rPr lang="nl-NL" sz="3000" i="1" dirty="0"/>
              <a:t>(Positieve gehele getallen incl. 0)</a:t>
            </a:r>
            <a:endParaRPr lang="nl-NL" sz="3000" b="1" i="1" dirty="0"/>
          </a:p>
          <a:p>
            <a:pPr marL="0" indent="0">
              <a:buNone/>
            </a:pPr>
            <a:r>
              <a:rPr lang="nl-NL" sz="4800" b="1" dirty="0" err="1"/>
              <a:t>ℤ</a:t>
            </a:r>
            <a:r>
              <a:rPr lang="nl-NL" sz="4800" b="1" dirty="0"/>
              <a:t>	: </a:t>
            </a:r>
            <a:r>
              <a:rPr lang="nl-NL" sz="3000" dirty="0"/>
              <a:t>Gehele getallen </a:t>
            </a:r>
            <a:r>
              <a:rPr lang="nl-NL" sz="3000" i="1" dirty="0"/>
              <a:t>(</a:t>
            </a:r>
            <a:r>
              <a:rPr lang="nl-NL" sz="3000" b="1" i="1" dirty="0" err="1"/>
              <a:t>ℕ</a:t>
            </a:r>
            <a:r>
              <a:rPr lang="nl-NL" sz="3000" b="1" i="1" dirty="0"/>
              <a:t> </a:t>
            </a:r>
            <a:r>
              <a:rPr lang="nl-NL" sz="3000" i="1" dirty="0"/>
              <a:t>+ negatieve gehele getallen)</a:t>
            </a:r>
            <a:endParaRPr lang="nl-NL" sz="3000" dirty="0"/>
          </a:p>
          <a:p>
            <a:pPr marL="0" indent="0">
              <a:buNone/>
            </a:pPr>
            <a:r>
              <a:rPr lang="nl-NL" sz="4800" b="1" dirty="0" err="1"/>
              <a:t>ℚ</a:t>
            </a:r>
            <a:r>
              <a:rPr lang="nl-NL" sz="4800" b="1" dirty="0"/>
              <a:t>	:</a:t>
            </a:r>
            <a:r>
              <a:rPr lang="nl-NL" sz="4800" dirty="0"/>
              <a:t> </a:t>
            </a:r>
            <a:r>
              <a:rPr lang="nl-NL" sz="3000" dirty="0"/>
              <a:t>Rationale getallen </a:t>
            </a:r>
            <a:r>
              <a:rPr lang="nl-NL" sz="3000" i="1" dirty="0"/>
              <a:t>(</a:t>
            </a:r>
            <a:r>
              <a:rPr lang="nl-NL" sz="3000" b="1" i="1" dirty="0" err="1"/>
              <a:t>ℕ</a:t>
            </a:r>
            <a:r>
              <a:rPr lang="nl-NL" sz="3000" b="1" i="1" dirty="0"/>
              <a:t> </a:t>
            </a:r>
            <a:r>
              <a:rPr lang="nl-NL" sz="3000" i="1" dirty="0"/>
              <a:t>+</a:t>
            </a:r>
            <a:r>
              <a:rPr lang="nl-NL" sz="3000" b="1" i="1" dirty="0"/>
              <a:t> </a:t>
            </a:r>
            <a:r>
              <a:rPr lang="nl-NL" sz="3000" b="1" i="1" dirty="0" err="1"/>
              <a:t>ℤ</a:t>
            </a:r>
            <a:r>
              <a:rPr lang="nl-NL" sz="3000" b="1" i="1" dirty="0"/>
              <a:t> </a:t>
            </a:r>
            <a:r>
              <a:rPr lang="nl-NL" sz="3000" i="1" dirty="0"/>
              <a:t>+ breuken)</a:t>
            </a:r>
          </a:p>
          <a:p>
            <a:pPr marL="0" indent="0">
              <a:buNone/>
            </a:pPr>
            <a:r>
              <a:rPr lang="nl-NL" sz="4800" b="1" dirty="0" err="1"/>
              <a:t>ℝ</a:t>
            </a:r>
            <a:r>
              <a:rPr lang="nl-NL" sz="4800" b="1" dirty="0"/>
              <a:t>	:</a:t>
            </a:r>
            <a:r>
              <a:rPr lang="nl-NL" sz="4800" dirty="0"/>
              <a:t> </a:t>
            </a:r>
            <a:r>
              <a:rPr lang="nl-NL" sz="3000" dirty="0"/>
              <a:t>Reële getallen </a:t>
            </a:r>
            <a:r>
              <a:rPr lang="nl-NL" sz="3000" i="1" dirty="0"/>
              <a:t>(</a:t>
            </a:r>
            <a:r>
              <a:rPr lang="nl-NL" sz="3000" b="1" i="1" dirty="0" err="1"/>
              <a:t>ℕ</a:t>
            </a:r>
            <a:r>
              <a:rPr lang="nl-NL" sz="3000" b="1" i="1" dirty="0"/>
              <a:t> </a:t>
            </a:r>
            <a:r>
              <a:rPr lang="nl-NL" sz="3000" i="1" dirty="0"/>
              <a:t>+</a:t>
            </a:r>
            <a:r>
              <a:rPr lang="nl-NL" sz="3000" b="1" i="1" dirty="0"/>
              <a:t> </a:t>
            </a:r>
            <a:r>
              <a:rPr lang="nl-NL" sz="3000" b="1" i="1" dirty="0" err="1"/>
              <a:t>ℤ</a:t>
            </a:r>
            <a:r>
              <a:rPr lang="nl-NL" sz="3000" b="1" i="1" dirty="0"/>
              <a:t> </a:t>
            </a:r>
            <a:r>
              <a:rPr lang="nl-NL" sz="3000" i="1" dirty="0"/>
              <a:t>+ </a:t>
            </a:r>
            <a:r>
              <a:rPr lang="nl-NL" sz="3000" b="1" i="1" dirty="0" err="1"/>
              <a:t>ℚ</a:t>
            </a:r>
            <a:r>
              <a:rPr lang="nl-NL" sz="3000" b="1" i="1" dirty="0"/>
              <a:t> </a:t>
            </a:r>
            <a:r>
              <a:rPr lang="nl-NL" sz="3000" i="1" dirty="0"/>
              <a:t>+ irrationale getallen, bv: </a:t>
            </a:r>
            <a:r>
              <a:rPr lang="nl-NL" sz="4400" b="1" i="1" dirty="0">
                <a:solidFill>
                  <a:srgbClr val="FF0000"/>
                </a:solidFill>
                <a:latin typeface="Calibri" panose="020F0502020204030204" pitchFamily="34" charset="0"/>
                <a:hlinkClick r:id="rId3" tooltip="Pi (wiskunde)"/>
              </a:rPr>
              <a:t>π</a:t>
            </a:r>
            <a:r>
              <a:rPr lang="nl-NL" sz="3000" i="1" dirty="0">
                <a:solidFill>
                  <a:schemeClr val="tx1"/>
                </a:solidFill>
                <a:latin typeface="Calibri" panose="020F0502020204030204" pitchFamily="34" charset="0"/>
              </a:rPr>
              <a:t>)</a:t>
            </a:r>
            <a:endParaRPr lang="nl-NL" sz="3000" dirty="0"/>
          </a:p>
        </p:txBody>
      </p:sp>
    </p:spTree>
    <p:extLst>
      <p:ext uri="{BB962C8B-B14F-4D97-AF65-F5344CB8AC3E}">
        <p14:creationId xmlns:p14="http://schemas.microsoft.com/office/powerpoint/2010/main" val="33342085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4A78C1B-D452-FD47-8F24-A9BAFD3F16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b="1" dirty="0"/>
              <a:t>Elementen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4DBD0D0B-5A3C-4A4B-954E-5ED9D8CF7B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878227"/>
            <a:ext cx="9823622" cy="3989173"/>
          </a:xfrm>
        </p:spPr>
        <p:txBody>
          <a:bodyPr>
            <a:normAutofit/>
          </a:bodyPr>
          <a:lstStyle/>
          <a:p>
            <a:r>
              <a:rPr lang="nl-NL" sz="3200" dirty="0"/>
              <a:t>Een getal kan een element of geen element zijn van een verzameling.</a:t>
            </a:r>
          </a:p>
          <a:p>
            <a:r>
              <a:rPr lang="nl-NL" sz="3200" dirty="0"/>
              <a:t>Notatie: </a:t>
            </a:r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90B0E025-60A5-E84A-BAE2-F2B24CDF6A6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4858702" y="2847975"/>
            <a:ext cx="3473768" cy="34455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74760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01B7BB8-220D-CF49-BFCE-28D492F5C2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b="1" dirty="0"/>
              <a:t>Voorbeeld notatie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7563A8BE-02F3-D148-AEFE-A8E228A2A6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sz="3600" b="1" dirty="0" err="1"/>
              <a:t>ℕ</a:t>
            </a:r>
            <a:r>
              <a:rPr lang="nl-NL" sz="3600" dirty="0"/>
              <a:t> : {0, 1, 2, 3, 4, 5, …}		dan geldt:</a:t>
            </a:r>
          </a:p>
          <a:p>
            <a:endParaRPr lang="nl-NL" sz="3200" dirty="0"/>
          </a:p>
          <a:p>
            <a:endParaRPr lang="nl-NL" sz="3200" dirty="0"/>
          </a:p>
        </p:txBody>
      </p:sp>
      <p:pic>
        <p:nvPicPr>
          <p:cNvPr id="9" name="Afbeelding 8">
            <a:extLst>
              <a:ext uri="{FF2B5EF4-FFF2-40B4-BE49-F238E27FC236}">
                <a16:creationId xmlns:a16="http://schemas.microsoft.com/office/drawing/2014/main" id="{FDAE5E2A-8E1E-AF44-A913-A85681EFE81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1711" y="3694980"/>
            <a:ext cx="4650427" cy="854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736184"/>
      </p:ext>
    </p:extLst>
  </p:cSld>
  <p:clrMapOvr>
    <a:masterClrMapping/>
  </p:clrMapOvr>
</p:sld>
</file>

<file path=ppt/theme/theme1.xml><?xml version="1.0" encoding="utf-8"?>
<a:theme xmlns:a="http://schemas.openxmlformats.org/drawingml/2006/main" name="Bijsnijden">
  <a:themeElements>
    <a:clrScheme name="Bijsnijden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Bijsnijden">
      <a:majorFont>
        <a:latin typeface="Franklin Gothic Book" panose="020B0503020102020204"/>
        <a:ea typeface=""/>
        <a:cs typeface=""/>
      </a:majorFont>
      <a:minorFont>
        <a:latin typeface="Franklin Gothic Book" panose="020B0503020102020204"/>
        <a:ea typeface=""/>
        <a:cs typeface=""/>
      </a:minorFont>
    </a:fontScheme>
    <a:fmtScheme name="Bijsnijden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Crop</Template>
  <TotalTime>2801</TotalTime>
  <Words>369</Words>
  <Application>Microsoft Macintosh PowerPoint</Application>
  <PresentationFormat>Breedbeeld</PresentationFormat>
  <Paragraphs>82</Paragraphs>
  <Slides>18</Slides>
  <Notes>2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18</vt:i4>
      </vt:variant>
    </vt:vector>
  </HeadingPairs>
  <TitlesOfParts>
    <vt:vector size="22" baseType="lpstr">
      <vt:lpstr>Calibri</vt:lpstr>
      <vt:lpstr>Cambria Math</vt:lpstr>
      <vt:lpstr>Franklin Gothic Book</vt:lpstr>
      <vt:lpstr>Bijsnijden</vt:lpstr>
      <vt:lpstr>Rekenen </vt:lpstr>
      <vt:lpstr>Wat gaan we vandaag doen?</vt:lpstr>
      <vt:lpstr>Een nieuw onderwerp</vt:lpstr>
      <vt:lpstr>Verzamelingenleer</vt:lpstr>
      <vt:lpstr>Spel</vt:lpstr>
      <vt:lpstr>In welke groep hoor jij?</vt:lpstr>
      <vt:lpstr>Getalverzamelingen</vt:lpstr>
      <vt:lpstr>Elementen</vt:lpstr>
      <vt:lpstr>Voorbeeld notatie</vt:lpstr>
      <vt:lpstr>Voorbeeldopgaven</vt:lpstr>
      <vt:lpstr>Hoe noteer je een getalverzameling?</vt:lpstr>
      <vt:lpstr>PowerPoint-presentatie</vt:lpstr>
      <vt:lpstr>Voorbeeldopgave</vt:lpstr>
      <vt:lpstr>Belangrijk!</vt:lpstr>
      <vt:lpstr>Opgave</vt:lpstr>
      <vt:lpstr>Samenvatting</vt:lpstr>
      <vt:lpstr>Kahoot ?</vt:lpstr>
      <vt:lpstr>Afsluiting</vt:lpstr>
    </vt:vector>
  </TitlesOfParts>
  <Company>Hogeschool Rotterdam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Rekenen</dc:title>
  <dc:creator>Koçak, R. (0880097)</dc:creator>
  <cp:lastModifiedBy>Rabia Koçak (0880097)</cp:lastModifiedBy>
  <cp:revision>129</cp:revision>
  <dcterms:created xsi:type="dcterms:W3CDTF">2017-09-05T12:34:40Z</dcterms:created>
  <dcterms:modified xsi:type="dcterms:W3CDTF">2018-11-06T14:03:05Z</dcterms:modified>
</cp:coreProperties>
</file>